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72" r:id="rId5"/>
    <p:sldId id="261" r:id="rId6"/>
    <p:sldId id="262" r:id="rId7"/>
    <p:sldId id="275" r:id="rId8"/>
    <p:sldId id="264" r:id="rId9"/>
    <p:sldId id="265" r:id="rId10"/>
    <p:sldId id="266" r:id="rId11"/>
    <p:sldId id="267" r:id="rId12"/>
    <p:sldId id="276" r:id="rId13"/>
    <p:sldId id="274" r:id="rId14"/>
    <p:sldId id="259" r:id="rId15"/>
    <p:sldId id="260" r:id="rId16"/>
    <p:sldId id="281" r:id="rId17"/>
    <p:sldId id="282" r:id="rId18"/>
    <p:sldId id="277" r:id="rId19"/>
    <p:sldId id="278" r:id="rId20"/>
    <p:sldId id="279" r:id="rId21"/>
    <p:sldId id="280" r:id="rId22"/>
    <p:sldId id="268" r:id="rId23"/>
    <p:sldId id="269" r:id="rId24"/>
    <p:sldId id="27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E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463FBA-7119-405A-8EF8-917D41D046F7}" v="13" dt="2025-03-13T16:46:28.8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2" d="100"/>
          <a:sy n="62" d="100"/>
        </p:scale>
        <p:origin x="828"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nny Heyes" userId="bbccbed7290cc6b7" providerId="LiveId" clId="{79463FBA-7119-405A-8EF8-917D41D046F7}"/>
    <pc:docChg chg="undo custSel addSld delSld modSld sldOrd">
      <pc:chgData name="Penny Heyes" userId="bbccbed7290cc6b7" providerId="LiveId" clId="{79463FBA-7119-405A-8EF8-917D41D046F7}" dt="2025-03-14T17:20:30.407" v="2282" actId="27636"/>
      <pc:docMkLst>
        <pc:docMk/>
      </pc:docMkLst>
      <pc:sldChg chg="modSp mod">
        <pc:chgData name="Penny Heyes" userId="bbccbed7290cc6b7" providerId="LiveId" clId="{79463FBA-7119-405A-8EF8-917D41D046F7}" dt="2025-03-13T16:18:22.637" v="1453" actId="27636"/>
        <pc:sldMkLst>
          <pc:docMk/>
          <pc:sldMk cId="4190451500" sldId="258"/>
        </pc:sldMkLst>
        <pc:spChg chg="mod">
          <ac:chgData name="Penny Heyes" userId="bbccbed7290cc6b7" providerId="LiveId" clId="{79463FBA-7119-405A-8EF8-917D41D046F7}" dt="2025-03-13T16:18:22.637" v="1453" actId="27636"/>
          <ac:spMkLst>
            <pc:docMk/>
            <pc:sldMk cId="4190451500" sldId="258"/>
            <ac:spMk id="3" creationId="{B59E8FD8-50AB-7325-C71E-6296516E0F37}"/>
          </ac:spMkLst>
        </pc:spChg>
      </pc:sldChg>
      <pc:sldChg chg="modSp mod ord">
        <pc:chgData name="Penny Heyes" userId="bbccbed7290cc6b7" providerId="LiveId" clId="{79463FBA-7119-405A-8EF8-917D41D046F7}" dt="2025-03-13T16:45:05.009" v="2103" actId="20577"/>
        <pc:sldMkLst>
          <pc:docMk/>
          <pc:sldMk cId="3221852745" sldId="259"/>
        </pc:sldMkLst>
        <pc:spChg chg="mod">
          <ac:chgData name="Penny Heyes" userId="bbccbed7290cc6b7" providerId="LiveId" clId="{79463FBA-7119-405A-8EF8-917D41D046F7}" dt="2025-03-13T16:45:05.009" v="2103" actId="20577"/>
          <ac:spMkLst>
            <pc:docMk/>
            <pc:sldMk cId="3221852745" sldId="259"/>
            <ac:spMk id="6" creationId="{6FA3E5EB-1994-0B9B-FD98-2DFA74F3139E}"/>
          </ac:spMkLst>
        </pc:spChg>
        <pc:spChg chg="mod">
          <ac:chgData name="Penny Heyes" userId="bbccbed7290cc6b7" providerId="LiveId" clId="{79463FBA-7119-405A-8EF8-917D41D046F7}" dt="2025-03-13T16:44:43.033" v="2033" actId="20577"/>
          <ac:spMkLst>
            <pc:docMk/>
            <pc:sldMk cId="3221852745" sldId="259"/>
            <ac:spMk id="8" creationId="{D3CAE8EE-79D6-0800-BF0A-11A29E9FB557}"/>
          </ac:spMkLst>
        </pc:spChg>
      </pc:sldChg>
      <pc:sldChg chg="modSp del mod ord">
        <pc:chgData name="Penny Heyes" userId="bbccbed7290cc6b7" providerId="LiveId" clId="{79463FBA-7119-405A-8EF8-917D41D046F7}" dt="2025-03-13T16:38:39.327" v="1823" actId="2696"/>
        <pc:sldMkLst>
          <pc:docMk/>
          <pc:sldMk cId="228023842" sldId="260"/>
        </pc:sldMkLst>
        <pc:spChg chg="mod">
          <ac:chgData name="Penny Heyes" userId="bbccbed7290cc6b7" providerId="LiveId" clId="{79463FBA-7119-405A-8EF8-917D41D046F7}" dt="2025-03-13T16:38:05.551" v="1732" actId="20577"/>
          <ac:spMkLst>
            <pc:docMk/>
            <pc:sldMk cId="228023842" sldId="260"/>
            <ac:spMk id="2" creationId="{AA821F58-F564-429B-492B-6A8FBF8F9B3D}"/>
          </ac:spMkLst>
        </pc:spChg>
        <pc:spChg chg="mod">
          <ac:chgData name="Penny Heyes" userId="bbccbed7290cc6b7" providerId="LiveId" clId="{79463FBA-7119-405A-8EF8-917D41D046F7}" dt="2025-03-13T16:38:27.335" v="1822" actId="20577"/>
          <ac:spMkLst>
            <pc:docMk/>
            <pc:sldMk cId="228023842" sldId="260"/>
            <ac:spMk id="3" creationId="{B3D29A46-B143-6E6D-272A-D3E719EED694}"/>
          </ac:spMkLst>
        </pc:spChg>
      </pc:sldChg>
      <pc:sldChg chg="delSp modSp add mod setBg delDesignElem">
        <pc:chgData name="Penny Heyes" userId="bbccbed7290cc6b7" providerId="LiveId" clId="{79463FBA-7119-405A-8EF8-917D41D046F7}" dt="2025-03-13T16:45:31.564" v="2131" actId="20577"/>
        <pc:sldMkLst>
          <pc:docMk/>
          <pc:sldMk cId="1982983091" sldId="260"/>
        </pc:sldMkLst>
        <pc:spChg chg="mod">
          <ac:chgData name="Penny Heyes" userId="bbccbed7290cc6b7" providerId="LiveId" clId="{79463FBA-7119-405A-8EF8-917D41D046F7}" dt="2025-03-13T16:45:15.162" v="2105" actId="20577"/>
          <ac:spMkLst>
            <pc:docMk/>
            <pc:sldMk cId="1982983091" sldId="260"/>
            <ac:spMk id="2" creationId="{AA821F58-F564-429B-492B-6A8FBF8F9B3D}"/>
          </ac:spMkLst>
        </pc:spChg>
        <pc:spChg chg="mod">
          <ac:chgData name="Penny Heyes" userId="bbccbed7290cc6b7" providerId="LiveId" clId="{79463FBA-7119-405A-8EF8-917D41D046F7}" dt="2025-03-13T16:45:31.564" v="2131" actId="20577"/>
          <ac:spMkLst>
            <pc:docMk/>
            <pc:sldMk cId="1982983091" sldId="260"/>
            <ac:spMk id="3" creationId="{B3D29A46-B143-6E6D-272A-D3E719EED694}"/>
          </ac:spMkLst>
        </pc:spChg>
        <pc:spChg chg="del">
          <ac:chgData name="Penny Heyes" userId="bbccbed7290cc6b7" providerId="LiveId" clId="{79463FBA-7119-405A-8EF8-917D41D046F7}" dt="2025-03-13T16:38:44.712" v="1825"/>
          <ac:spMkLst>
            <pc:docMk/>
            <pc:sldMk cId="1982983091" sldId="260"/>
            <ac:spMk id="2055" creationId="{99F1FFA9-D672-408C-9220-ADEEC6ABDD09}"/>
          </ac:spMkLst>
        </pc:spChg>
      </pc:sldChg>
      <pc:sldChg chg="modSp mod">
        <pc:chgData name="Penny Heyes" userId="bbccbed7290cc6b7" providerId="LiveId" clId="{79463FBA-7119-405A-8EF8-917D41D046F7}" dt="2025-03-13T16:39:34.020" v="1943" actId="20577"/>
        <pc:sldMkLst>
          <pc:docMk/>
          <pc:sldMk cId="3125018402" sldId="261"/>
        </pc:sldMkLst>
        <pc:spChg chg="mod">
          <ac:chgData name="Penny Heyes" userId="bbccbed7290cc6b7" providerId="LiveId" clId="{79463FBA-7119-405A-8EF8-917D41D046F7}" dt="2025-03-13T16:38:59.312" v="1840" actId="20577"/>
          <ac:spMkLst>
            <pc:docMk/>
            <pc:sldMk cId="3125018402" sldId="261"/>
            <ac:spMk id="2" creationId="{3B3D993F-2F65-CB92-FA99-D6BF96D0584B}"/>
          </ac:spMkLst>
        </pc:spChg>
        <pc:spChg chg="mod">
          <ac:chgData name="Penny Heyes" userId="bbccbed7290cc6b7" providerId="LiveId" clId="{79463FBA-7119-405A-8EF8-917D41D046F7}" dt="2025-03-13T16:39:34.020" v="1943" actId="20577"/>
          <ac:spMkLst>
            <pc:docMk/>
            <pc:sldMk cId="3125018402" sldId="261"/>
            <ac:spMk id="3" creationId="{45657BC4-777E-5E6F-49D8-2CCBF772733A}"/>
          </ac:spMkLst>
        </pc:spChg>
      </pc:sldChg>
      <pc:sldChg chg="modSp mod ord">
        <pc:chgData name="Penny Heyes" userId="bbccbed7290cc6b7" providerId="LiveId" clId="{79463FBA-7119-405A-8EF8-917D41D046F7}" dt="2025-03-13T16:42:53.142" v="2014" actId="20577"/>
        <pc:sldMkLst>
          <pc:docMk/>
          <pc:sldMk cId="2734747134" sldId="262"/>
        </pc:sldMkLst>
        <pc:spChg chg="mod">
          <ac:chgData name="Penny Heyes" userId="bbccbed7290cc6b7" providerId="LiveId" clId="{79463FBA-7119-405A-8EF8-917D41D046F7}" dt="2025-03-13T16:42:53.142" v="2014" actId="20577"/>
          <ac:spMkLst>
            <pc:docMk/>
            <pc:sldMk cId="2734747134" sldId="262"/>
            <ac:spMk id="2" creationId="{1518BA6C-1B8A-DB0B-E0A8-D826C81FEE48}"/>
          </ac:spMkLst>
        </pc:spChg>
        <pc:spChg chg="mod">
          <ac:chgData name="Penny Heyes" userId="bbccbed7290cc6b7" providerId="LiveId" clId="{79463FBA-7119-405A-8EF8-917D41D046F7}" dt="2025-03-13T16:42:48.307" v="2009" actId="20577"/>
          <ac:spMkLst>
            <pc:docMk/>
            <pc:sldMk cId="2734747134" sldId="262"/>
            <ac:spMk id="3" creationId="{EDAEC331-6B02-5D74-B045-CB9AFF6E50ED}"/>
          </ac:spMkLst>
        </pc:spChg>
      </pc:sldChg>
      <pc:sldChg chg="modSp mod">
        <pc:chgData name="Penny Heyes" userId="bbccbed7290cc6b7" providerId="LiveId" clId="{79463FBA-7119-405A-8EF8-917D41D046F7}" dt="2025-03-13T16:43:07.921" v="2018" actId="20577"/>
        <pc:sldMkLst>
          <pc:docMk/>
          <pc:sldMk cId="3720929786" sldId="264"/>
        </pc:sldMkLst>
        <pc:spChg chg="mod">
          <ac:chgData name="Penny Heyes" userId="bbccbed7290cc6b7" providerId="LiveId" clId="{79463FBA-7119-405A-8EF8-917D41D046F7}" dt="2025-03-13T16:43:07.921" v="2018" actId="20577"/>
          <ac:spMkLst>
            <pc:docMk/>
            <pc:sldMk cId="3720929786" sldId="264"/>
            <ac:spMk id="2" creationId="{3B3D993F-2F65-CB92-FA99-D6BF96D0584B}"/>
          </ac:spMkLst>
        </pc:spChg>
      </pc:sldChg>
      <pc:sldChg chg="modSp mod">
        <pc:chgData name="Penny Heyes" userId="bbccbed7290cc6b7" providerId="LiveId" clId="{79463FBA-7119-405A-8EF8-917D41D046F7}" dt="2025-03-13T16:43:13.626" v="2020" actId="20577"/>
        <pc:sldMkLst>
          <pc:docMk/>
          <pc:sldMk cId="2085968599" sldId="265"/>
        </pc:sldMkLst>
        <pc:spChg chg="mod">
          <ac:chgData name="Penny Heyes" userId="bbccbed7290cc6b7" providerId="LiveId" clId="{79463FBA-7119-405A-8EF8-917D41D046F7}" dt="2025-03-13T16:43:13.626" v="2020" actId="20577"/>
          <ac:spMkLst>
            <pc:docMk/>
            <pc:sldMk cId="2085968599" sldId="265"/>
            <ac:spMk id="2" creationId="{1518BA6C-1B8A-DB0B-E0A8-D826C81FEE48}"/>
          </ac:spMkLst>
        </pc:spChg>
      </pc:sldChg>
      <pc:sldChg chg="modSp mod">
        <pc:chgData name="Penny Heyes" userId="bbccbed7290cc6b7" providerId="LiveId" clId="{79463FBA-7119-405A-8EF8-917D41D046F7}" dt="2025-03-13T16:43:57.049" v="2025" actId="20577"/>
        <pc:sldMkLst>
          <pc:docMk/>
          <pc:sldMk cId="580241947" sldId="266"/>
        </pc:sldMkLst>
        <pc:spChg chg="mod">
          <ac:chgData name="Penny Heyes" userId="bbccbed7290cc6b7" providerId="LiveId" clId="{79463FBA-7119-405A-8EF8-917D41D046F7}" dt="2025-03-13T16:43:57.049" v="2025" actId="20577"/>
          <ac:spMkLst>
            <pc:docMk/>
            <pc:sldMk cId="580241947" sldId="266"/>
            <ac:spMk id="2" creationId="{AEADB2B6-670B-F014-0DCE-C6EA9DD57453}"/>
          </ac:spMkLst>
        </pc:spChg>
      </pc:sldChg>
      <pc:sldChg chg="modSp mod">
        <pc:chgData name="Penny Heyes" userId="bbccbed7290cc6b7" providerId="LiveId" clId="{79463FBA-7119-405A-8EF8-917D41D046F7}" dt="2025-03-13T16:44:02.596" v="2027" actId="20577"/>
        <pc:sldMkLst>
          <pc:docMk/>
          <pc:sldMk cId="3385934289" sldId="267"/>
        </pc:sldMkLst>
        <pc:spChg chg="mod">
          <ac:chgData name="Penny Heyes" userId="bbccbed7290cc6b7" providerId="LiveId" clId="{79463FBA-7119-405A-8EF8-917D41D046F7}" dt="2025-03-13T16:44:02.596" v="2027" actId="20577"/>
          <ac:spMkLst>
            <pc:docMk/>
            <pc:sldMk cId="3385934289" sldId="267"/>
            <ac:spMk id="2" creationId="{969DD063-02D3-B6E9-1E57-AFCF984443D4}"/>
          </ac:spMkLst>
        </pc:spChg>
      </pc:sldChg>
      <pc:sldChg chg="modSp mod">
        <pc:chgData name="Penny Heyes" userId="bbccbed7290cc6b7" providerId="LiveId" clId="{79463FBA-7119-405A-8EF8-917D41D046F7}" dt="2025-03-14T17:20:30.407" v="2282" actId="27636"/>
        <pc:sldMkLst>
          <pc:docMk/>
          <pc:sldMk cId="3429978599" sldId="269"/>
        </pc:sldMkLst>
        <pc:spChg chg="mod">
          <ac:chgData name="Penny Heyes" userId="bbccbed7290cc6b7" providerId="LiveId" clId="{79463FBA-7119-405A-8EF8-917D41D046F7}" dt="2025-03-13T16:47:29.782" v="2190" actId="20577"/>
          <ac:spMkLst>
            <pc:docMk/>
            <pc:sldMk cId="3429978599" sldId="269"/>
            <ac:spMk id="3" creationId="{2C1088EF-C282-B6D3-012F-436BE072B8BF}"/>
          </ac:spMkLst>
        </pc:spChg>
        <pc:spChg chg="mod">
          <ac:chgData name="Penny Heyes" userId="bbccbed7290cc6b7" providerId="LiveId" clId="{79463FBA-7119-405A-8EF8-917D41D046F7}" dt="2025-03-14T17:20:30.407" v="2282" actId="27636"/>
          <ac:spMkLst>
            <pc:docMk/>
            <pc:sldMk cId="3429978599" sldId="269"/>
            <ac:spMk id="4" creationId="{791896A7-6130-1D22-AD7D-33529BF3F1C1}"/>
          </ac:spMkLst>
        </pc:spChg>
        <pc:spChg chg="mod">
          <ac:chgData name="Penny Heyes" userId="bbccbed7290cc6b7" providerId="LiveId" clId="{79463FBA-7119-405A-8EF8-917D41D046F7}" dt="2025-03-14T17:20:27.577" v="2279" actId="1076"/>
          <ac:spMkLst>
            <pc:docMk/>
            <pc:sldMk cId="3429978599" sldId="269"/>
            <ac:spMk id="5" creationId="{8E9C9372-A504-78D4-9CEB-8B5811E0E00B}"/>
          </ac:spMkLst>
        </pc:spChg>
        <pc:spChg chg="mod">
          <ac:chgData name="Penny Heyes" userId="bbccbed7290cc6b7" providerId="LiveId" clId="{79463FBA-7119-405A-8EF8-917D41D046F7}" dt="2025-03-14T17:20:30.404" v="2281" actId="27636"/>
          <ac:spMkLst>
            <pc:docMk/>
            <pc:sldMk cId="3429978599" sldId="269"/>
            <ac:spMk id="6" creationId="{D1F3E221-8581-23BF-C7C9-7E3644AAA222}"/>
          </ac:spMkLst>
        </pc:spChg>
      </pc:sldChg>
      <pc:sldChg chg="modSp new del mod">
        <pc:chgData name="Penny Heyes" userId="bbccbed7290cc6b7" providerId="LiveId" clId="{79463FBA-7119-405A-8EF8-917D41D046F7}" dt="2025-03-13T16:37:53.056" v="1728" actId="47"/>
        <pc:sldMkLst>
          <pc:docMk/>
          <pc:sldMk cId="1361986821" sldId="271"/>
        </pc:sldMkLst>
        <pc:spChg chg="mod">
          <ac:chgData name="Penny Heyes" userId="bbccbed7290cc6b7" providerId="LiveId" clId="{79463FBA-7119-405A-8EF8-917D41D046F7}" dt="2025-03-13T16:13:01.072" v="1343" actId="20577"/>
          <ac:spMkLst>
            <pc:docMk/>
            <pc:sldMk cId="1361986821" sldId="271"/>
            <ac:spMk id="2" creationId="{7F0A936A-A50B-8E95-9756-5DB81F19F999}"/>
          </ac:spMkLst>
        </pc:spChg>
        <pc:spChg chg="mod">
          <ac:chgData name="Penny Heyes" userId="bbccbed7290cc6b7" providerId="LiveId" clId="{79463FBA-7119-405A-8EF8-917D41D046F7}" dt="2025-03-13T16:14:44.802" v="1363" actId="20577"/>
          <ac:spMkLst>
            <pc:docMk/>
            <pc:sldMk cId="1361986821" sldId="271"/>
            <ac:spMk id="3" creationId="{FDC03EB6-B90D-F76E-9B78-11DBF7974D3A}"/>
          </ac:spMkLst>
        </pc:spChg>
        <pc:spChg chg="mod">
          <ac:chgData name="Penny Heyes" userId="bbccbed7290cc6b7" providerId="LiveId" clId="{79463FBA-7119-405A-8EF8-917D41D046F7}" dt="2025-03-13T16:14:53.391" v="1364" actId="1076"/>
          <ac:spMkLst>
            <pc:docMk/>
            <pc:sldMk cId="1361986821" sldId="271"/>
            <ac:spMk id="4" creationId="{AA58954A-B54D-46BC-CAF5-8FE315ED36D8}"/>
          </ac:spMkLst>
        </pc:spChg>
        <pc:spChg chg="mod">
          <ac:chgData name="Penny Heyes" userId="bbccbed7290cc6b7" providerId="LiveId" clId="{79463FBA-7119-405A-8EF8-917D41D046F7}" dt="2025-03-13T16:15:03.343" v="1365" actId="1076"/>
          <ac:spMkLst>
            <pc:docMk/>
            <pc:sldMk cId="1361986821" sldId="271"/>
            <ac:spMk id="5" creationId="{B7C8C2AE-16FF-C562-FBAB-EAEAFF9E9DDC}"/>
          </ac:spMkLst>
        </pc:spChg>
        <pc:spChg chg="mod">
          <ac:chgData name="Penny Heyes" userId="bbccbed7290cc6b7" providerId="LiveId" clId="{79463FBA-7119-405A-8EF8-917D41D046F7}" dt="2025-03-13T16:15:22.794" v="1370" actId="1076"/>
          <ac:spMkLst>
            <pc:docMk/>
            <pc:sldMk cId="1361986821" sldId="271"/>
            <ac:spMk id="6" creationId="{0F1FCD9B-0155-7A41-EDD7-FCA0EBBAF30C}"/>
          </ac:spMkLst>
        </pc:spChg>
      </pc:sldChg>
      <pc:sldChg chg="addSp delSp modSp new mod">
        <pc:chgData name="Penny Heyes" userId="bbccbed7290cc6b7" providerId="LiveId" clId="{79463FBA-7119-405A-8EF8-917D41D046F7}" dt="2025-03-13T16:32:14.575" v="1669" actId="255"/>
        <pc:sldMkLst>
          <pc:docMk/>
          <pc:sldMk cId="4036263327" sldId="272"/>
        </pc:sldMkLst>
        <pc:spChg chg="mod">
          <ac:chgData name="Penny Heyes" userId="bbccbed7290cc6b7" providerId="LiveId" clId="{79463FBA-7119-405A-8EF8-917D41D046F7}" dt="2025-03-13T16:20:52.321" v="1600" actId="20577"/>
          <ac:spMkLst>
            <pc:docMk/>
            <pc:sldMk cId="4036263327" sldId="272"/>
            <ac:spMk id="2" creationId="{D22C247F-4969-1C3E-6E9B-ED6F44905F09}"/>
          </ac:spMkLst>
        </pc:spChg>
        <pc:spChg chg="del mod">
          <ac:chgData name="Penny Heyes" userId="bbccbed7290cc6b7" providerId="LiveId" clId="{79463FBA-7119-405A-8EF8-917D41D046F7}" dt="2025-03-13T16:31:55.543" v="1665" actId="478"/>
          <ac:spMkLst>
            <pc:docMk/>
            <pc:sldMk cId="4036263327" sldId="272"/>
            <ac:spMk id="3" creationId="{DFF32ACC-8317-1FF9-8BC8-5513B0AC71F8}"/>
          </ac:spMkLst>
        </pc:spChg>
        <pc:spChg chg="add del mod">
          <ac:chgData name="Penny Heyes" userId="bbccbed7290cc6b7" providerId="LiveId" clId="{79463FBA-7119-405A-8EF8-917D41D046F7}" dt="2025-03-13T16:31:57.171" v="1666"/>
          <ac:spMkLst>
            <pc:docMk/>
            <pc:sldMk cId="4036263327" sldId="272"/>
            <ac:spMk id="6" creationId="{782CEB86-79C0-1A52-F50D-3D7ECDBE15BF}"/>
          </ac:spMkLst>
        </pc:spChg>
        <pc:graphicFrameChg chg="add del mod">
          <ac:chgData name="Penny Heyes" userId="bbccbed7290cc6b7" providerId="LiveId" clId="{79463FBA-7119-405A-8EF8-917D41D046F7}" dt="2025-03-13T16:29:50.298" v="1664" actId="478"/>
          <ac:graphicFrameMkLst>
            <pc:docMk/>
            <pc:sldMk cId="4036263327" sldId="272"/>
            <ac:graphicFrameMk id="4" creationId="{C7CACE3E-2307-017F-52D0-5B9812CD8AD2}"/>
          </ac:graphicFrameMkLst>
        </pc:graphicFrameChg>
        <pc:graphicFrameChg chg="add mod modGraphic">
          <ac:chgData name="Penny Heyes" userId="bbccbed7290cc6b7" providerId="LiveId" clId="{79463FBA-7119-405A-8EF8-917D41D046F7}" dt="2025-03-13T16:32:14.575" v="1669" actId="255"/>
          <ac:graphicFrameMkLst>
            <pc:docMk/>
            <pc:sldMk cId="4036263327" sldId="272"/>
            <ac:graphicFrameMk id="7" creationId="{9EE17E1C-541B-22D3-74B0-02A67F6909D0}"/>
          </ac:graphicFrameMkLst>
        </pc:graphicFrameChg>
      </pc:sldChg>
      <pc:sldChg chg="addSp delSp modSp add del mod">
        <pc:chgData name="Penny Heyes" userId="bbccbed7290cc6b7" providerId="LiveId" clId="{79463FBA-7119-405A-8EF8-917D41D046F7}" dt="2025-03-13T16:37:43.603" v="1727" actId="47"/>
        <pc:sldMkLst>
          <pc:docMk/>
          <pc:sldMk cId="1725464630" sldId="273"/>
        </pc:sldMkLst>
        <pc:spChg chg="mod">
          <ac:chgData name="Penny Heyes" userId="bbccbed7290cc6b7" providerId="LiveId" clId="{79463FBA-7119-405A-8EF8-917D41D046F7}" dt="2025-03-13T16:35:04.497" v="1680" actId="20577"/>
          <ac:spMkLst>
            <pc:docMk/>
            <pc:sldMk cId="1725464630" sldId="273"/>
            <ac:spMk id="3" creationId="{1CB3A4D2-B831-1734-EF18-10244E178ECA}"/>
          </ac:spMkLst>
        </pc:spChg>
        <pc:spChg chg="del">
          <ac:chgData name="Penny Heyes" userId="bbccbed7290cc6b7" providerId="LiveId" clId="{79463FBA-7119-405A-8EF8-917D41D046F7}" dt="2025-03-13T16:34:40.166" v="1670" actId="478"/>
          <ac:spMkLst>
            <pc:docMk/>
            <pc:sldMk cId="1725464630" sldId="273"/>
            <ac:spMk id="4" creationId="{89D40B86-E591-3620-98BE-8C28BE73BACB}"/>
          </ac:spMkLst>
        </pc:spChg>
        <pc:spChg chg="del">
          <ac:chgData name="Penny Heyes" userId="bbccbed7290cc6b7" providerId="LiveId" clId="{79463FBA-7119-405A-8EF8-917D41D046F7}" dt="2025-03-13T16:34:59.338" v="1674" actId="478"/>
          <ac:spMkLst>
            <pc:docMk/>
            <pc:sldMk cId="1725464630" sldId="273"/>
            <ac:spMk id="5" creationId="{F392AAAF-9F06-6A02-F4C2-55A251B92266}"/>
          </ac:spMkLst>
        </pc:spChg>
        <pc:spChg chg="del mod">
          <ac:chgData name="Penny Heyes" userId="bbccbed7290cc6b7" providerId="LiveId" clId="{79463FBA-7119-405A-8EF8-917D41D046F7}" dt="2025-03-13T16:34:52.584" v="1673" actId="478"/>
          <ac:spMkLst>
            <pc:docMk/>
            <pc:sldMk cId="1725464630" sldId="273"/>
            <ac:spMk id="6" creationId="{FD61A119-C815-0557-77BD-5A7D7D33628C}"/>
          </ac:spMkLst>
        </pc:spChg>
        <pc:spChg chg="add del mod">
          <ac:chgData name="Penny Heyes" userId="bbccbed7290cc6b7" providerId="LiveId" clId="{79463FBA-7119-405A-8EF8-917D41D046F7}" dt="2025-03-13T16:34:47.970" v="1671"/>
          <ac:spMkLst>
            <pc:docMk/>
            <pc:sldMk cId="1725464630" sldId="273"/>
            <ac:spMk id="8" creationId="{8146B8CA-32C3-6AA1-ECE4-6F7B008B48EA}"/>
          </ac:spMkLst>
        </pc:spChg>
        <pc:spChg chg="add del mod">
          <ac:chgData name="Penny Heyes" userId="bbccbed7290cc6b7" providerId="LiveId" clId="{79463FBA-7119-405A-8EF8-917D41D046F7}" dt="2025-03-13T16:35:12.215" v="1682" actId="478"/>
          <ac:spMkLst>
            <pc:docMk/>
            <pc:sldMk cId="1725464630" sldId="273"/>
            <ac:spMk id="11" creationId="{05D5961C-1B4A-55A2-30DD-A0A34607886E}"/>
          </ac:spMkLst>
        </pc:spChg>
        <pc:spChg chg="add del mod">
          <ac:chgData name="Penny Heyes" userId="bbccbed7290cc6b7" providerId="LiveId" clId="{79463FBA-7119-405A-8EF8-917D41D046F7}" dt="2025-03-13T16:35:09.614" v="1681" actId="478"/>
          <ac:spMkLst>
            <pc:docMk/>
            <pc:sldMk cId="1725464630" sldId="273"/>
            <ac:spMk id="13" creationId="{0E34C5AC-8328-87B6-CFBE-9B7FCC678A86}"/>
          </ac:spMkLst>
        </pc:spChg>
        <pc:spChg chg="add del mod">
          <ac:chgData name="Penny Heyes" userId="bbccbed7290cc6b7" providerId="LiveId" clId="{79463FBA-7119-405A-8EF8-917D41D046F7}" dt="2025-03-13T16:35:51.514" v="1686"/>
          <ac:spMkLst>
            <pc:docMk/>
            <pc:sldMk cId="1725464630" sldId="273"/>
            <ac:spMk id="15" creationId="{2C01B3F2-BA7A-E8A1-7AA6-9DC347455459}"/>
          </ac:spMkLst>
        </pc:spChg>
        <pc:graphicFrameChg chg="add del mod modGraphic">
          <ac:chgData name="Penny Heyes" userId="bbccbed7290cc6b7" providerId="LiveId" clId="{79463FBA-7119-405A-8EF8-917D41D046F7}" dt="2025-03-13T16:35:29.509" v="1685" actId="478"/>
          <ac:graphicFrameMkLst>
            <pc:docMk/>
            <pc:sldMk cId="1725464630" sldId="273"/>
            <ac:graphicFrameMk id="9" creationId="{4A226E2C-FD03-B263-9460-15751DA2926E}"/>
          </ac:graphicFrameMkLst>
        </pc:graphicFrameChg>
        <pc:graphicFrameChg chg="add mod modGraphic">
          <ac:chgData name="Penny Heyes" userId="bbccbed7290cc6b7" providerId="LiveId" clId="{79463FBA-7119-405A-8EF8-917D41D046F7}" dt="2025-03-13T16:36:42.451" v="1693" actId="6549"/>
          <ac:graphicFrameMkLst>
            <pc:docMk/>
            <pc:sldMk cId="1725464630" sldId="273"/>
            <ac:graphicFrameMk id="16" creationId="{B7EB2173-2B07-514F-BF17-12744D9E56AE}"/>
          </ac:graphicFrameMkLst>
        </pc:graphicFrameChg>
      </pc:sldChg>
      <pc:sldChg chg="addSp delSp modSp new mod">
        <pc:chgData name="Penny Heyes" userId="bbccbed7290cc6b7" providerId="LiveId" clId="{79463FBA-7119-405A-8EF8-917D41D046F7}" dt="2025-03-13T16:37:40.285" v="1726" actId="14100"/>
        <pc:sldMkLst>
          <pc:docMk/>
          <pc:sldMk cId="3465733057" sldId="274"/>
        </pc:sldMkLst>
        <pc:spChg chg="mod">
          <ac:chgData name="Penny Heyes" userId="bbccbed7290cc6b7" providerId="LiveId" clId="{79463FBA-7119-405A-8EF8-917D41D046F7}" dt="2025-03-13T16:37:10.520" v="1720" actId="20577"/>
          <ac:spMkLst>
            <pc:docMk/>
            <pc:sldMk cId="3465733057" sldId="274"/>
            <ac:spMk id="2" creationId="{574B8B8D-07D2-B49A-CACB-EA7E165C9E4C}"/>
          </ac:spMkLst>
        </pc:spChg>
        <pc:spChg chg="del">
          <ac:chgData name="Penny Heyes" userId="bbccbed7290cc6b7" providerId="LiveId" clId="{79463FBA-7119-405A-8EF8-917D41D046F7}" dt="2025-03-13T16:36:55.702" v="1695"/>
          <ac:spMkLst>
            <pc:docMk/>
            <pc:sldMk cId="3465733057" sldId="274"/>
            <ac:spMk id="3" creationId="{9771B237-1B52-4488-7C99-62D47DD6DEAA}"/>
          </ac:spMkLst>
        </pc:spChg>
        <pc:graphicFrameChg chg="add mod modGraphic">
          <ac:chgData name="Penny Heyes" userId="bbccbed7290cc6b7" providerId="LiveId" clId="{79463FBA-7119-405A-8EF8-917D41D046F7}" dt="2025-03-13T16:37:40.285" v="1726" actId="14100"/>
          <ac:graphicFrameMkLst>
            <pc:docMk/>
            <pc:sldMk cId="3465733057" sldId="274"/>
            <ac:graphicFrameMk id="4" creationId="{FB7917E4-8396-6B90-FF97-E8FCA7995607}"/>
          </ac:graphicFrameMkLst>
        </pc:graphicFrameChg>
      </pc:sldChg>
      <pc:sldChg chg="delSp modSp add mod setBg delDesignElem">
        <pc:chgData name="Penny Heyes" userId="bbccbed7290cc6b7" providerId="LiveId" clId="{79463FBA-7119-405A-8EF8-917D41D046F7}" dt="2025-03-13T16:40:51.423" v="1993" actId="5793"/>
        <pc:sldMkLst>
          <pc:docMk/>
          <pc:sldMk cId="2546395681" sldId="275"/>
        </pc:sldMkLst>
        <pc:spChg chg="mod">
          <ac:chgData name="Penny Heyes" userId="bbccbed7290cc6b7" providerId="LiveId" clId="{79463FBA-7119-405A-8EF8-917D41D046F7}" dt="2025-03-13T16:40:51.423" v="1993" actId="5793"/>
          <ac:spMkLst>
            <pc:docMk/>
            <pc:sldMk cId="2546395681" sldId="275"/>
            <ac:spMk id="6" creationId="{CEA8BA4B-EB78-5DA9-3344-EB636802248C}"/>
          </ac:spMkLst>
        </pc:spChg>
        <pc:spChg chg="mod">
          <ac:chgData name="Penny Heyes" userId="bbccbed7290cc6b7" providerId="LiveId" clId="{79463FBA-7119-405A-8EF8-917D41D046F7}" dt="2025-03-13T16:40:33.228" v="1971" actId="20577"/>
          <ac:spMkLst>
            <pc:docMk/>
            <pc:sldMk cId="2546395681" sldId="275"/>
            <ac:spMk id="8" creationId="{2B56A9C5-F90A-58B8-7DDE-4FD5245A58E8}"/>
          </ac:spMkLst>
        </pc:spChg>
        <pc:spChg chg="del">
          <ac:chgData name="Penny Heyes" userId="bbccbed7290cc6b7" providerId="LiveId" clId="{79463FBA-7119-405A-8EF8-917D41D046F7}" dt="2025-03-13T16:40:10.650" v="1945"/>
          <ac:spMkLst>
            <pc:docMk/>
            <pc:sldMk cId="2546395681" sldId="275"/>
            <ac:spMk id="1037" creationId="{6426F45B-D344-6E8F-52FC-0B1B5BD25265}"/>
          </ac:spMkLst>
        </pc:spChg>
        <pc:grpChg chg="del">
          <ac:chgData name="Penny Heyes" userId="bbccbed7290cc6b7" providerId="LiveId" clId="{79463FBA-7119-405A-8EF8-917D41D046F7}" dt="2025-03-13T16:40:10.650" v="1945"/>
          <ac:grpSpMkLst>
            <pc:docMk/>
            <pc:sldMk cId="2546395681" sldId="275"/>
            <ac:grpSpMk id="1039" creationId="{20865249-9EBC-1594-4897-A28F31F9B712}"/>
          </ac:grpSpMkLst>
        </pc:grpChg>
        <pc:grpChg chg="del">
          <ac:chgData name="Penny Heyes" userId="bbccbed7290cc6b7" providerId="LiveId" clId="{79463FBA-7119-405A-8EF8-917D41D046F7}" dt="2025-03-13T16:40:10.650" v="1945"/>
          <ac:grpSpMkLst>
            <pc:docMk/>
            <pc:sldMk cId="2546395681" sldId="275"/>
            <ac:grpSpMk id="1045" creationId="{B5BA1B7D-6A53-4CDC-A236-75DC0BEAC3AF}"/>
          </ac:grpSpMkLst>
        </pc:grpChg>
        <pc:grpChg chg="del">
          <ac:chgData name="Penny Heyes" userId="bbccbed7290cc6b7" providerId="LiveId" clId="{79463FBA-7119-405A-8EF8-917D41D046F7}" dt="2025-03-13T16:40:10.650" v="1945"/>
          <ac:grpSpMkLst>
            <pc:docMk/>
            <pc:sldMk cId="2546395681" sldId="275"/>
            <ac:grpSpMk id="1050" creationId="{317EEB94-BE3A-D56B-1B26-B6E4F14D94E2}"/>
          </ac:grpSpMkLst>
        </pc:grpChg>
      </pc:sldChg>
      <pc:sldChg chg="delSp modSp add mod setBg delDesignElem">
        <pc:chgData name="Penny Heyes" userId="bbccbed7290cc6b7" providerId="LiveId" clId="{79463FBA-7119-405A-8EF8-917D41D046F7}" dt="2025-03-13T16:44:32.016" v="2031" actId="20577"/>
        <pc:sldMkLst>
          <pc:docMk/>
          <pc:sldMk cId="2439753183" sldId="276"/>
        </pc:sldMkLst>
        <pc:spChg chg="mod">
          <ac:chgData name="Penny Heyes" userId="bbccbed7290cc6b7" providerId="LiveId" clId="{79463FBA-7119-405A-8EF8-917D41D046F7}" dt="2025-03-13T16:44:32.016" v="2031" actId="20577"/>
          <ac:spMkLst>
            <pc:docMk/>
            <pc:sldMk cId="2439753183" sldId="276"/>
            <ac:spMk id="2" creationId="{480EBB3F-9C15-0DA9-5AEF-816DF6B43344}"/>
          </ac:spMkLst>
        </pc:spChg>
        <pc:spChg chg="del">
          <ac:chgData name="Penny Heyes" userId="bbccbed7290cc6b7" providerId="LiveId" clId="{79463FBA-7119-405A-8EF8-917D41D046F7}" dt="2025-03-13T16:44:29.390" v="2029"/>
          <ac:spMkLst>
            <pc:docMk/>
            <pc:sldMk cId="2439753183" sldId="276"/>
            <ac:spMk id="9231" creationId="{2A5B40DE-F39E-F920-2312-4667CB7CA761}"/>
          </ac:spMkLst>
        </pc:spChg>
        <pc:spChg chg="del">
          <ac:chgData name="Penny Heyes" userId="bbccbed7290cc6b7" providerId="LiveId" clId="{79463FBA-7119-405A-8EF8-917D41D046F7}" dt="2025-03-13T16:44:29.390" v="2029"/>
          <ac:spMkLst>
            <pc:docMk/>
            <pc:sldMk cId="2439753183" sldId="276"/>
            <ac:spMk id="9232" creationId="{2C229C3A-DAB0-4D7B-369F-0D15AB371A60}"/>
          </ac:spMkLst>
        </pc:spChg>
      </pc:sldChg>
      <pc:sldChg chg="delSp modSp add mod setBg delDesignElem">
        <pc:chgData name="Penny Heyes" userId="bbccbed7290cc6b7" providerId="LiveId" clId="{79463FBA-7119-405A-8EF8-917D41D046F7}" dt="2025-03-13T16:47:08.996" v="2182" actId="20577"/>
        <pc:sldMkLst>
          <pc:docMk/>
          <pc:sldMk cId="1504974098" sldId="277"/>
        </pc:sldMkLst>
        <pc:spChg chg="mod">
          <ac:chgData name="Penny Heyes" userId="bbccbed7290cc6b7" providerId="LiveId" clId="{79463FBA-7119-405A-8EF8-917D41D046F7}" dt="2025-03-13T16:47:08.996" v="2182" actId="20577"/>
          <ac:spMkLst>
            <pc:docMk/>
            <pc:sldMk cId="1504974098" sldId="277"/>
            <ac:spMk id="2" creationId="{44ACD627-0E93-7488-FFFD-FE1CECB68FC2}"/>
          </ac:spMkLst>
        </pc:spChg>
        <pc:spChg chg="del">
          <ac:chgData name="Penny Heyes" userId="bbccbed7290cc6b7" providerId="LiveId" clId="{79463FBA-7119-405A-8EF8-917D41D046F7}" dt="2025-03-13T16:45:59.669" v="2134"/>
          <ac:spMkLst>
            <pc:docMk/>
            <pc:sldMk cId="1504974098" sldId="277"/>
            <ac:spMk id="24" creationId="{60B92182-DFE5-8EF8-9ACB-A233B214F913}"/>
          </ac:spMkLst>
        </pc:spChg>
      </pc:sldChg>
      <pc:sldChg chg="modSp add mod">
        <pc:chgData name="Penny Heyes" userId="bbccbed7290cc6b7" providerId="LiveId" clId="{79463FBA-7119-405A-8EF8-917D41D046F7}" dt="2025-03-13T16:47:12.961" v="2184" actId="20577"/>
        <pc:sldMkLst>
          <pc:docMk/>
          <pc:sldMk cId="1192439464" sldId="278"/>
        </pc:sldMkLst>
        <pc:spChg chg="mod">
          <ac:chgData name="Penny Heyes" userId="bbccbed7290cc6b7" providerId="LiveId" clId="{79463FBA-7119-405A-8EF8-917D41D046F7}" dt="2025-03-13T16:47:12.961" v="2184" actId="20577"/>
          <ac:spMkLst>
            <pc:docMk/>
            <pc:sldMk cId="1192439464" sldId="278"/>
            <ac:spMk id="2" creationId="{20E9AEAF-AC42-0513-E9C0-0DF3683CB58E}"/>
          </ac:spMkLst>
        </pc:spChg>
      </pc:sldChg>
      <pc:sldChg chg="delSp modSp add mod setBg delDesignElem">
        <pc:chgData name="Penny Heyes" userId="bbccbed7290cc6b7" providerId="LiveId" clId="{79463FBA-7119-405A-8EF8-917D41D046F7}" dt="2025-03-13T16:47:17.256" v="2186" actId="20577"/>
        <pc:sldMkLst>
          <pc:docMk/>
          <pc:sldMk cId="2095330277" sldId="279"/>
        </pc:sldMkLst>
        <pc:spChg chg="mod">
          <ac:chgData name="Penny Heyes" userId="bbccbed7290cc6b7" providerId="LiveId" clId="{79463FBA-7119-405A-8EF8-917D41D046F7}" dt="2025-03-13T16:47:17.256" v="2186" actId="20577"/>
          <ac:spMkLst>
            <pc:docMk/>
            <pc:sldMk cId="2095330277" sldId="279"/>
            <ac:spMk id="2" creationId="{7F88BF6C-B9EF-04D5-016E-5116E8D79158}"/>
          </ac:spMkLst>
        </pc:spChg>
        <pc:spChg chg="del">
          <ac:chgData name="Penny Heyes" userId="bbccbed7290cc6b7" providerId="LiveId" clId="{79463FBA-7119-405A-8EF8-917D41D046F7}" dt="2025-03-13T16:45:59.669" v="2134"/>
          <ac:spMkLst>
            <pc:docMk/>
            <pc:sldMk cId="2095330277" sldId="279"/>
            <ac:spMk id="4129" creationId="{6DEE48DE-21F5-51AC-5DC3-C616B5F40DA2}"/>
          </ac:spMkLst>
        </pc:spChg>
      </pc:sldChg>
      <pc:sldChg chg="modSp add mod">
        <pc:chgData name="Penny Heyes" userId="bbccbed7290cc6b7" providerId="LiveId" clId="{79463FBA-7119-405A-8EF8-917D41D046F7}" dt="2025-03-13T16:47:24.564" v="2188" actId="20577"/>
        <pc:sldMkLst>
          <pc:docMk/>
          <pc:sldMk cId="1738568540" sldId="280"/>
        </pc:sldMkLst>
        <pc:spChg chg="mod">
          <ac:chgData name="Penny Heyes" userId="bbccbed7290cc6b7" providerId="LiveId" clId="{79463FBA-7119-405A-8EF8-917D41D046F7}" dt="2025-03-13T16:47:24.564" v="2188" actId="20577"/>
          <ac:spMkLst>
            <pc:docMk/>
            <pc:sldMk cId="1738568540" sldId="280"/>
            <ac:spMk id="2" creationId="{E0130778-6023-5E7B-6923-35D34ADC31F5}"/>
          </ac:spMkLst>
        </pc:spChg>
      </pc:sldChg>
      <pc:sldChg chg="delSp modSp add mod setBg delDesignElem">
        <pc:chgData name="Penny Heyes" userId="bbccbed7290cc6b7" providerId="LiveId" clId="{79463FBA-7119-405A-8EF8-917D41D046F7}" dt="2025-03-13T16:46:51.104" v="2176" actId="20577"/>
        <pc:sldMkLst>
          <pc:docMk/>
          <pc:sldMk cId="39119527" sldId="281"/>
        </pc:sldMkLst>
        <pc:spChg chg="mod">
          <ac:chgData name="Penny Heyes" userId="bbccbed7290cc6b7" providerId="LiveId" clId="{79463FBA-7119-405A-8EF8-917D41D046F7}" dt="2025-03-13T16:46:38.695" v="2141" actId="20577"/>
          <ac:spMkLst>
            <pc:docMk/>
            <pc:sldMk cId="39119527" sldId="281"/>
            <ac:spMk id="2" creationId="{F94ED614-6964-5EA0-A74D-92135419D04A}"/>
          </ac:spMkLst>
        </pc:spChg>
        <pc:spChg chg="mod">
          <ac:chgData name="Penny Heyes" userId="bbccbed7290cc6b7" providerId="LiveId" clId="{79463FBA-7119-405A-8EF8-917D41D046F7}" dt="2025-03-13T16:46:51.104" v="2176" actId="20577"/>
          <ac:spMkLst>
            <pc:docMk/>
            <pc:sldMk cId="39119527" sldId="281"/>
            <ac:spMk id="3" creationId="{71F32ED8-C280-E086-D94B-F4B168293ADC}"/>
          </ac:spMkLst>
        </pc:spChg>
        <pc:spChg chg="del">
          <ac:chgData name="Penny Heyes" userId="bbccbed7290cc6b7" providerId="LiveId" clId="{79463FBA-7119-405A-8EF8-917D41D046F7}" dt="2025-03-13T16:46:28.838" v="2139"/>
          <ac:spMkLst>
            <pc:docMk/>
            <pc:sldMk cId="39119527" sldId="281"/>
            <ac:spMk id="3085" creationId="{60354E51-9AE6-C111-2245-8F70C8A5A963}"/>
          </ac:spMkLst>
        </pc:spChg>
      </pc:sldChg>
      <pc:sldChg chg="addSp delSp add del setBg delDesignElem">
        <pc:chgData name="Penny Heyes" userId="bbccbed7290cc6b7" providerId="LiveId" clId="{79463FBA-7119-405A-8EF8-917D41D046F7}" dt="2025-03-13T16:46:17.355" v="2137"/>
        <pc:sldMkLst>
          <pc:docMk/>
          <pc:sldMk cId="2511682922" sldId="281"/>
        </pc:sldMkLst>
        <pc:spChg chg="add del">
          <ac:chgData name="Penny Heyes" userId="bbccbed7290cc6b7" providerId="LiveId" clId="{79463FBA-7119-405A-8EF8-917D41D046F7}" dt="2025-03-13T16:46:17.355" v="2137"/>
          <ac:spMkLst>
            <pc:docMk/>
            <pc:sldMk cId="2511682922" sldId="281"/>
            <ac:spMk id="3085" creationId="{09274B45-9DAF-D237-7E43-53DBC70051DB}"/>
          </ac:spMkLst>
        </pc:spChg>
      </pc:sldChg>
      <pc:sldChg chg="modSp add mod">
        <pc:chgData name="Penny Heyes" userId="bbccbed7290cc6b7" providerId="LiveId" clId="{79463FBA-7119-405A-8EF8-917D41D046F7}" dt="2025-03-13T16:47:04.744" v="2180" actId="20577"/>
        <pc:sldMkLst>
          <pc:docMk/>
          <pc:sldMk cId="643836481" sldId="282"/>
        </pc:sldMkLst>
        <pc:spChg chg="mod">
          <ac:chgData name="Penny Heyes" userId="bbccbed7290cc6b7" providerId="LiveId" clId="{79463FBA-7119-405A-8EF8-917D41D046F7}" dt="2025-03-13T16:47:04.744" v="2180" actId="20577"/>
          <ac:spMkLst>
            <pc:docMk/>
            <pc:sldMk cId="643836481" sldId="282"/>
            <ac:spMk id="2" creationId="{3A86B7AE-F2CD-939F-36AD-6F2B3CFF86F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77E07B-2ED8-4F0C-BFDB-41F8D2939EB8}" type="datetimeFigureOut">
              <a:rPr lang="en-GB" smtClean="0"/>
              <a:t>14/03/2025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BE4430-525A-4CBC-9C00-001E5B9CAF3A}" type="slidenum">
              <a:rPr lang="en-GB" smtClean="0"/>
              <a:t>‹#›</a:t>
            </a:fld>
            <a:endParaRPr lang="en-GB"/>
          </a:p>
        </p:txBody>
      </p:sp>
    </p:spTree>
    <p:extLst>
      <p:ext uri="{BB962C8B-B14F-4D97-AF65-F5344CB8AC3E}">
        <p14:creationId xmlns:p14="http://schemas.microsoft.com/office/powerpoint/2010/main" val="3199697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64A2A-1D35-3E76-9311-57EDF7180A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133B58E-EA34-AB1D-3A54-F009F005B0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BC342D7-629D-AD86-C240-0377AE4B78E1}"/>
              </a:ext>
            </a:extLst>
          </p:cNvPr>
          <p:cNvSpPr>
            <a:spLocks noGrp="1"/>
          </p:cNvSpPr>
          <p:nvPr>
            <p:ph type="dt" sz="half" idx="10"/>
          </p:nvPr>
        </p:nvSpPr>
        <p:spPr/>
        <p:txBody>
          <a:bodyPr/>
          <a:lstStyle/>
          <a:p>
            <a:fld id="{9869F2F7-06C9-454E-8746-568D2905B9C8}" type="datetimeFigureOut">
              <a:rPr lang="en-GB" smtClean="0"/>
              <a:t>14/03/2025</a:t>
            </a:fld>
            <a:endParaRPr lang="en-GB"/>
          </a:p>
        </p:txBody>
      </p:sp>
      <p:sp>
        <p:nvSpPr>
          <p:cNvPr id="5" name="Footer Placeholder 4">
            <a:extLst>
              <a:ext uri="{FF2B5EF4-FFF2-40B4-BE49-F238E27FC236}">
                <a16:creationId xmlns:a16="http://schemas.microsoft.com/office/drawing/2014/main" id="{3B02753E-FA0D-33E7-DFA1-669BE970D2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1F8440-4C00-09E1-BF79-6D37CB49E818}"/>
              </a:ext>
            </a:extLst>
          </p:cNvPr>
          <p:cNvSpPr>
            <a:spLocks noGrp="1"/>
          </p:cNvSpPr>
          <p:nvPr>
            <p:ph type="sldNum" sz="quarter" idx="12"/>
          </p:nvPr>
        </p:nvSpPr>
        <p:spPr/>
        <p:txBody>
          <a:bodyPr/>
          <a:lstStyle/>
          <a:p>
            <a:fld id="{1D14ACA1-AAD5-45C0-8B44-87E55B4FBB0F}" type="slidenum">
              <a:rPr lang="en-GB" smtClean="0"/>
              <a:t>‹#›</a:t>
            </a:fld>
            <a:endParaRPr lang="en-GB"/>
          </a:p>
        </p:txBody>
      </p:sp>
    </p:spTree>
    <p:extLst>
      <p:ext uri="{BB962C8B-B14F-4D97-AF65-F5344CB8AC3E}">
        <p14:creationId xmlns:p14="http://schemas.microsoft.com/office/powerpoint/2010/main" val="641119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BF632-2B3D-A1E4-DF6A-C493B1B84F77}"/>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F7DAA38-AC3B-D143-3A7B-1963F346A491}"/>
              </a:ext>
            </a:extLst>
          </p:cNvPr>
          <p:cNvSpPr>
            <a:spLocks noGrp="1"/>
          </p:cNvSpPr>
          <p:nvPr>
            <p:ph idx="1"/>
          </p:nvPr>
        </p:nvSpPr>
        <p:spPr/>
        <p:txBody>
          <a:bodyPr/>
          <a:lstStyle>
            <a:lvl3pPr>
              <a:defRPr/>
            </a:lvl3pPr>
          </a:lstStyle>
          <a:p>
            <a:pPr lvl="0"/>
            <a:endParaRPr lang="en-GB" dirty="0"/>
          </a:p>
        </p:txBody>
      </p:sp>
      <p:sp>
        <p:nvSpPr>
          <p:cNvPr id="4" name="Date Placeholder 3">
            <a:extLst>
              <a:ext uri="{FF2B5EF4-FFF2-40B4-BE49-F238E27FC236}">
                <a16:creationId xmlns:a16="http://schemas.microsoft.com/office/drawing/2014/main" id="{5ED1DAF3-621E-A362-C6B5-993C03BCF51C}"/>
              </a:ext>
            </a:extLst>
          </p:cNvPr>
          <p:cNvSpPr>
            <a:spLocks noGrp="1"/>
          </p:cNvSpPr>
          <p:nvPr>
            <p:ph type="dt" sz="half" idx="10"/>
          </p:nvPr>
        </p:nvSpPr>
        <p:spPr/>
        <p:txBody>
          <a:bodyPr/>
          <a:lstStyle/>
          <a:p>
            <a:fld id="{9869F2F7-06C9-454E-8746-568D2905B9C8}" type="datetimeFigureOut">
              <a:rPr lang="en-GB" smtClean="0"/>
              <a:t>14/03/2025</a:t>
            </a:fld>
            <a:endParaRPr lang="en-GB"/>
          </a:p>
        </p:txBody>
      </p:sp>
      <p:sp>
        <p:nvSpPr>
          <p:cNvPr id="5" name="Footer Placeholder 4">
            <a:extLst>
              <a:ext uri="{FF2B5EF4-FFF2-40B4-BE49-F238E27FC236}">
                <a16:creationId xmlns:a16="http://schemas.microsoft.com/office/drawing/2014/main" id="{6693C7AE-A014-41CD-F39E-200CF645D690}"/>
              </a:ext>
            </a:extLst>
          </p:cNvPr>
          <p:cNvSpPr>
            <a:spLocks noGrp="1"/>
          </p:cNvSpPr>
          <p:nvPr>
            <p:ph type="ftr" sz="quarter" idx="11"/>
          </p:nvPr>
        </p:nvSpPr>
        <p:spPr/>
        <p:txBody>
          <a:bodyPr/>
          <a:lstStyle/>
          <a:p>
            <a:r>
              <a:rPr lang="en-GB" dirty="0"/>
              <a:t>© GreatWineOnline Ltd </a:t>
            </a:r>
          </a:p>
        </p:txBody>
      </p:sp>
      <p:sp>
        <p:nvSpPr>
          <p:cNvPr id="6" name="Slide Number Placeholder 5">
            <a:extLst>
              <a:ext uri="{FF2B5EF4-FFF2-40B4-BE49-F238E27FC236}">
                <a16:creationId xmlns:a16="http://schemas.microsoft.com/office/drawing/2014/main" id="{5CE8A83C-4347-EFEF-F88D-E6A931D5535E}"/>
              </a:ext>
            </a:extLst>
          </p:cNvPr>
          <p:cNvSpPr>
            <a:spLocks noGrp="1"/>
          </p:cNvSpPr>
          <p:nvPr>
            <p:ph type="sldNum" sz="quarter" idx="12"/>
          </p:nvPr>
        </p:nvSpPr>
        <p:spPr/>
        <p:txBody>
          <a:bodyPr/>
          <a:lstStyle/>
          <a:p>
            <a:fld id="{1D14ACA1-AAD5-45C0-8B44-87E55B4FBB0F}" type="slidenum">
              <a:rPr lang="en-GB" smtClean="0"/>
              <a:t>‹#›</a:t>
            </a:fld>
            <a:endParaRPr lang="en-GB"/>
          </a:p>
        </p:txBody>
      </p:sp>
      <p:pic>
        <p:nvPicPr>
          <p:cNvPr id="7" name="Picture 6" descr="A green and grey text on a black background&#10;&#10;Description automatically generated">
            <a:extLst>
              <a:ext uri="{FF2B5EF4-FFF2-40B4-BE49-F238E27FC236}">
                <a16:creationId xmlns:a16="http://schemas.microsoft.com/office/drawing/2014/main" id="{1F88D923-D0AB-8CD8-231E-177CE82E6D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9750" y="165736"/>
            <a:ext cx="2809370" cy="447531"/>
          </a:xfrm>
          <a:prstGeom prst="rect">
            <a:avLst/>
          </a:prstGeom>
        </p:spPr>
      </p:pic>
      <p:pic>
        <p:nvPicPr>
          <p:cNvPr id="8" name="Picture 7" descr="A logo with a wing and text&#10;&#10;Description automatically generated">
            <a:extLst>
              <a:ext uri="{FF2B5EF4-FFF2-40B4-BE49-F238E27FC236}">
                <a16:creationId xmlns:a16="http://schemas.microsoft.com/office/drawing/2014/main" id="{6DD64CCC-3657-E6F2-2877-F8D9C39310D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837" t="18129" r="3222" b="22430"/>
          <a:stretch/>
        </p:blipFill>
        <p:spPr>
          <a:xfrm>
            <a:off x="355600" y="0"/>
            <a:ext cx="1818640" cy="677313"/>
          </a:xfrm>
          <a:prstGeom prst="rect">
            <a:avLst/>
          </a:prstGeom>
        </p:spPr>
      </p:pic>
    </p:spTree>
    <p:extLst>
      <p:ext uri="{BB962C8B-B14F-4D97-AF65-F5344CB8AC3E}">
        <p14:creationId xmlns:p14="http://schemas.microsoft.com/office/powerpoint/2010/main" val="2976598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E2F3F-70BC-382D-66DC-FCC3896997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7FFE857-D59E-BCD9-9318-F137D466105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34697E-8195-766F-AD28-0FA740057AD3}"/>
              </a:ext>
            </a:extLst>
          </p:cNvPr>
          <p:cNvSpPr>
            <a:spLocks noGrp="1"/>
          </p:cNvSpPr>
          <p:nvPr>
            <p:ph type="dt" sz="half" idx="10"/>
          </p:nvPr>
        </p:nvSpPr>
        <p:spPr/>
        <p:txBody>
          <a:bodyPr/>
          <a:lstStyle/>
          <a:p>
            <a:fld id="{9869F2F7-06C9-454E-8746-568D2905B9C8}" type="datetimeFigureOut">
              <a:rPr lang="en-GB" smtClean="0"/>
              <a:t>14/03/2025</a:t>
            </a:fld>
            <a:endParaRPr lang="en-GB"/>
          </a:p>
        </p:txBody>
      </p:sp>
      <p:sp>
        <p:nvSpPr>
          <p:cNvPr id="5" name="Footer Placeholder 4">
            <a:extLst>
              <a:ext uri="{FF2B5EF4-FFF2-40B4-BE49-F238E27FC236}">
                <a16:creationId xmlns:a16="http://schemas.microsoft.com/office/drawing/2014/main" id="{14FC800C-6D60-B951-A6F1-FF3B1A888E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AE7071-C0EB-4A7C-A0A5-65BA5B81BD73}"/>
              </a:ext>
            </a:extLst>
          </p:cNvPr>
          <p:cNvSpPr>
            <a:spLocks noGrp="1"/>
          </p:cNvSpPr>
          <p:nvPr>
            <p:ph type="sldNum" sz="quarter" idx="12"/>
          </p:nvPr>
        </p:nvSpPr>
        <p:spPr/>
        <p:txBody>
          <a:bodyPr/>
          <a:lstStyle/>
          <a:p>
            <a:fld id="{1D14ACA1-AAD5-45C0-8B44-87E55B4FBB0F}" type="slidenum">
              <a:rPr lang="en-GB" smtClean="0"/>
              <a:t>‹#›</a:t>
            </a:fld>
            <a:endParaRPr lang="en-GB"/>
          </a:p>
        </p:txBody>
      </p:sp>
    </p:spTree>
    <p:extLst>
      <p:ext uri="{BB962C8B-B14F-4D97-AF65-F5344CB8AC3E}">
        <p14:creationId xmlns:p14="http://schemas.microsoft.com/office/powerpoint/2010/main" val="48864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B2565-8228-1B93-C7D6-B5F4A117F82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5C836E7-674F-51C1-79BA-082FCFCDC6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8D4D362-65DE-C39E-BA0D-9B7007BBA42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B605B70-9631-49AC-7CD1-8B5B5D8E2BA3}"/>
              </a:ext>
            </a:extLst>
          </p:cNvPr>
          <p:cNvSpPr>
            <a:spLocks noGrp="1"/>
          </p:cNvSpPr>
          <p:nvPr>
            <p:ph type="dt" sz="half" idx="10"/>
          </p:nvPr>
        </p:nvSpPr>
        <p:spPr/>
        <p:txBody>
          <a:bodyPr/>
          <a:lstStyle/>
          <a:p>
            <a:fld id="{9869F2F7-06C9-454E-8746-568D2905B9C8}" type="datetimeFigureOut">
              <a:rPr lang="en-GB" smtClean="0"/>
              <a:t>14/03/2025</a:t>
            </a:fld>
            <a:endParaRPr lang="en-GB"/>
          </a:p>
        </p:txBody>
      </p:sp>
      <p:sp>
        <p:nvSpPr>
          <p:cNvPr id="6" name="Footer Placeholder 5">
            <a:extLst>
              <a:ext uri="{FF2B5EF4-FFF2-40B4-BE49-F238E27FC236}">
                <a16:creationId xmlns:a16="http://schemas.microsoft.com/office/drawing/2014/main" id="{49621908-54C4-B9A1-FDB9-DD2F90A1A99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FEA27CD-B109-09C7-C6D0-82981CEF514B}"/>
              </a:ext>
            </a:extLst>
          </p:cNvPr>
          <p:cNvSpPr>
            <a:spLocks noGrp="1"/>
          </p:cNvSpPr>
          <p:nvPr>
            <p:ph type="sldNum" sz="quarter" idx="12"/>
          </p:nvPr>
        </p:nvSpPr>
        <p:spPr/>
        <p:txBody>
          <a:bodyPr/>
          <a:lstStyle/>
          <a:p>
            <a:fld id="{1D14ACA1-AAD5-45C0-8B44-87E55B4FBB0F}" type="slidenum">
              <a:rPr lang="en-GB" smtClean="0"/>
              <a:t>‹#›</a:t>
            </a:fld>
            <a:endParaRPr lang="en-GB"/>
          </a:p>
        </p:txBody>
      </p:sp>
    </p:spTree>
    <p:extLst>
      <p:ext uri="{BB962C8B-B14F-4D97-AF65-F5344CB8AC3E}">
        <p14:creationId xmlns:p14="http://schemas.microsoft.com/office/powerpoint/2010/main" val="191987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4AF3A-2AEC-994C-FAEC-C3B74E3D9B2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FEF182-06D3-B06E-D206-5092D84DF5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D5B047-D941-5990-D37D-A56A6666BA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0EC8750-1B22-C0BB-1891-91AE479246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DC02EE-46A6-6440-FDB5-DCF4CE7030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9BFE884-2773-7FA1-41E5-0A857F94E977}"/>
              </a:ext>
            </a:extLst>
          </p:cNvPr>
          <p:cNvSpPr>
            <a:spLocks noGrp="1"/>
          </p:cNvSpPr>
          <p:nvPr>
            <p:ph type="dt" sz="half" idx="10"/>
          </p:nvPr>
        </p:nvSpPr>
        <p:spPr/>
        <p:txBody>
          <a:bodyPr/>
          <a:lstStyle/>
          <a:p>
            <a:fld id="{9869F2F7-06C9-454E-8746-568D2905B9C8}" type="datetimeFigureOut">
              <a:rPr lang="en-GB" smtClean="0"/>
              <a:t>14/03/2025</a:t>
            </a:fld>
            <a:endParaRPr lang="en-GB"/>
          </a:p>
        </p:txBody>
      </p:sp>
      <p:sp>
        <p:nvSpPr>
          <p:cNvPr id="8" name="Footer Placeholder 7">
            <a:extLst>
              <a:ext uri="{FF2B5EF4-FFF2-40B4-BE49-F238E27FC236}">
                <a16:creationId xmlns:a16="http://schemas.microsoft.com/office/drawing/2014/main" id="{9C69A10B-4414-8CA1-885E-C85B5CC77C8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7786950-C1C4-DE0F-9601-D9FFF198CFE9}"/>
              </a:ext>
            </a:extLst>
          </p:cNvPr>
          <p:cNvSpPr>
            <a:spLocks noGrp="1"/>
          </p:cNvSpPr>
          <p:nvPr>
            <p:ph type="sldNum" sz="quarter" idx="12"/>
          </p:nvPr>
        </p:nvSpPr>
        <p:spPr/>
        <p:txBody>
          <a:bodyPr/>
          <a:lstStyle/>
          <a:p>
            <a:fld id="{1D14ACA1-AAD5-45C0-8B44-87E55B4FBB0F}" type="slidenum">
              <a:rPr lang="en-GB" smtClean="0"/>
              <a:t>‹#›</a:t>
            </a:fld>
            <a:endParaRPr lang="en-GB"/>
          </a:p>
        </p:txBody>
      </p:sp>
    </p:spTree>
    <p:extLst>
      <p:ext uri="{BB962C8B-B14F-4D97-AF65-F5344CB8AC3E}">
        <p14:creationId xmlns:p14="http://schemas.microsoft.com/office/powerpoint/2010/main" val="158016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D38C3-B368-AE3E-AFA9-B7B2A590018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F6A9CF2-2FFE-665C-5277-53CCF7AB3100}"/>
              </a:ext>
            </a:extLst>
          </p:cNvPr>
          <p:cNvSpPr>
            <a:spLocks noGrp="1"/>
          </p:cNvSpPr>
          <p:nvPr>
            <p:ph type="dt" sz="half" idx="10"/>
          </p:nvPr>
        </p:nvSpPr>
        <p:spPr/>
        <p:txBody>
          <a:bodyPr/>
          <a:lstStyle/>
          <a:p>
            <a:fld id="{9869F2F7-06C9-454E-8746-568D2905B9C8}" type="datetimeFigureOut">
              <a:rPr lang="en-GB" smtClean="0"/>
              <a:t>14/03/2025</a:t>
            </a:fld>
            <a:endParaRPr lang="en-GB"/>
          </a:p>
        </p:txBody>
      </p:sp>
      <p:sp>
        <p:nvSpPr>
          <p:cNvPr id="4" name="Footer Placeholder 3">
            <a:extLst>
              <a:ext uri="{FF2B5EF4-FFF2-40B4-BE49-F238E27FC236}">
                <a16:creationId xmlns:a16="http://schemas.microsoft.com/office/drawing/2014/main" id="{F028FA0A-333B-9087-56CE-B240073C7BA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787449A-6825-A0C2-967C-E26FA54B2811}"/>
              </a:ext>
            </a:extLst>
          </p:cNvPr>
          <p:cNvSpPr>
            <a:spLocks noGrp="1"/>
          </p:cNvSpPr>
          <p:nvPr>
            <p:ph type="sldNum" sz="quarter" idx="12"/>
          </p:nvPr>
        </p:nvSpPr>
        <p:spPr/>
        <p:txBody>
          <a:bodyPr/>
          <a:lstStyle/>
          <a:p>
            <a:fld id="{1D14ACA1-AAD5-45C0-8B44-87E55B4FBB0F}" type="slidenum">
              <a:rPr lang="en-GB" smtClean="0"/>
              <a:t>‹#›</a:t>
            </a:fld>
            <a:endParaRPr lang="en-GB"/>
          </a:p>
        </p:txBody>
      </p:sp>
    </p:spTree>
    <p:extLst>
      <p:ext uri="{BB962C8B-B14F-4D97-AF65-F5344CB8AC3E}">
        <p14:creationId xmlns:p14="http://schemas.microsoft.com/office/powerpoint/2010/main" val="3483718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5CE0956-51B1-2FB5-8E36-72D5EE18BC5B}"/>
              </a:ext>
            </a:extLst>
          </p:cNvPr>
          <p:cNvSpPr>
            <a:spLocks noGrp="1"/>
          </p:cNvSpPr>
          <p:nvPr>
            <p:ph type="dt" sz="half" idx="10"/>
          </p:nvPr>
        </p:nvSpPr>
        <p:spPr/>
        <p:txBody>
          <a:bodyPr/>
          <a:lstStyle/>
          <a:p>
            <a:fld id="{9869F2F7-06C9-454E-8746-568D2905B9C8}" type="datetimeFigureOut">
              <a:rPr lang="en-GB" smtClean="0"/>
              <a:t>14/03/2025</a:t>
            </a:fld>
            <a:endParaRPr lang="en-GB"/>
          </a:p>
        </p:txBody>
      </p:sp>
      <p:sp>
        <p:nvSpPr>
          <p:cNvPr id="3" name="Footer Placeholder 2">
            <a:extLst>
              <a:ext uri="{FF2B5EF4-FFF2-40B4-BE49-F238E27FC236}">
                <a16:creationId xmlns:a16="http://schemas.microsoft.com/office/drawing/2014/main" id="{4BCA5171-A28B-6754-CA52-9FEF57B1B92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FFE0CB6-3BAE-2CA8-DDAB-5AA72FEB0AA7}"/>
              </a:ext>
            </a:extLst>
          </p:cNvPr>
          <p:cNvSpPr>
            <a:spLocks noGrp="1"/>
          </p:cNvSpPr>
          <p:nvPr>
            <p:ph type="sldNum" sz="quarter" idx="12"/>
          </p:nvPr>
        </p:nvSpPr>
        <p:spPr/>
        <p:txBody>
          <a:bodyPr/>
          <a:lstStyle/>
          <a:p>
            <a:fld id="{1D14ACA1-AAD5-45C0-8B44-87E55B4FBB0F}" type="slidenum">
              <a:rPr lang="en-GB" smtClean="0"/>
              <a:t>‹#›</a:t>
            </a:fld>
            <a:endParaRPr lang="en-GB"/>
          </a:p>
        </p:txBody>
      </p:sp>
    </p:spTree>
    <p:extLst>
      <p:ext uri="{BB962C8B-B14F-4D97-AF65-F5344CB8AC3E}">
        <p14:creationId xmlns:p14="http://schemas.microsoft.com/office/powerpoint/2010/main" val="3182252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54EF9-BF3F-A729-5799-F853B484BD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9D43072-057F-85BA-1DA3-2CC2EDC8F2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A6CCACC-F66A-A51B-72F4-5CECABDD45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27E85F-5042-7248-D864-3B1197ACA6A5}"/>
              </a:ext>
            </a:extLst>
          </p:cNvPr>
          <p:cNvSpPr>
            <a:spLocks noGrp="1"/>
          </p:cNvSpPr>
          <p:nvPr>
            <p:ph type="dt" sz="half" idx="10"/>
          </p:nvPr>
        </p:nvSpPr>
        <p:spPr/>
        <p:txBody>
          <a:bodyPr/>
          <a:lstStyle/>
          <a:p>
            <a:fld id="{9869F2F7-06C9-454E-8746-568D2905B9C8}" type="datetimeFigureOut">
              <a:rPr lang="en-GB" smtClean="0"/>
              <a:t>14/03/2025</a:t>
            </a:fld>
            <a:endParaRPr lang="en-GB"/>
          </a:p>
        </p:txBody>
      </p:sp>
      <p:sp>
        <p:nvSpPr>
          <p:cNvPr id="6" name="Footer Placeholder 5">
            <a:extLst>
              <a:ext uri="{FF2B5EF4-FFF2-40B4-BE49-F238E27FC236}">
                <a16:creationId xmlns:a16="http://schemas.microsoft.com/office/drawing/2014/main" id="{CCE7C430-067A-96CA-7D54-4B30904790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B5B804-C4DF-473E-B235-8C74A0F4E26E}"/>
              </a:ext>
            </a:extLst>
          </p:cNvPr>
          <p:cNvSpPr>
            <a:spLocks noGrp="1"/>
          </p:cNvSpPr>
          <p:nvPr>
            <p:ph type="sldNum" sz="quarter" idx="12"/>
          </p:nvPr>
        </p:nvSpPr>
        <p:spPr/>
        <p:txBody>
          <a:bodyPr/>
          <a:lstStyle/>
          <a:p>
            <a:fld id="{1D14ACA1-AAD5-45C0-8B44-87E55B4FBB0F}" type="slidenum">
              <a:rPr lang="en-GB" smtClean="0"/>
              <a:t>‹#›</a:t>
            </a:fld>
            <a:endParaRPr lang="en-GB"/>
          </a:p>
        </p:txBody>
      </p:sp>
    </p:spTree>
    <p:extLst>
      <p:ext uri="{BB962C8B-B14F-4D97-AF65-F5344CB8AC3E}">
        <p14:creationId xmlns:p14="http://schemas.microsoft.com/office/powerpoint/2010/main" val="3451583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D53D2-F09C-6346-2BAC-7DB5ECE233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9911D4F-2C56-F581-4CC6-DE1789C552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2E46872-7E96-E932-317A-BFEDB9376B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8FAFCF-97BE-180F-1208-50B54A37FD26}"/>
              </a:ext>
            </a:extLst>
          </p:cNvPr>
          <p:cNvSpPr>
            <a:spLocks noGrp="1"/>
          </p:cNvSpPr>
          <p:nvPr>
            <p:ph type="dt" sz="half" idx="10"/>
          </p:nvPr>
        </p:nvSpPr>
        <p:spPr/>
        <p:txBody>
          <a:bodyPr/>
          <a:lstStyle/>
          <a:p>
            <a:fld id="{9869F2F7-06C9-454E-8746-568D2905B9C8}" type="datetimeFigureOut">
              <a:rPr lang="en-GB" smtClean="0"/>
              <a:t>14/03/2025</a:t>
            </a:fld>
            <a:endParaRPr lang="en-GB"/>
          </a:p>
        </p:txBody>
      </p:sp>
      <p:sp>
        <p:nvSpPr>
          <p:cNvPr id="6" name="Footer Placeholder 5">
            <a:extLst>
              <a:ext uri="{FF2B5EF4-FFF2-40B4-BE49-F238E27FC236}">
                <a16:creationId xmlns:a16="http://schemas.microsoft.com/office/drawing/2014/main" id="{87849BE9-432A-8AA0-961C-A0110E8A62C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31E2CFC-D642-81C6-BEB1-1C4AC7398F55}"/>
              </a:ext>
            </a:extLst>
          </p:cNvPr>
          <p:cNvSpPr>
            <a:spLocks noGrp="1"/>
          </p:cNvSpPr>
          <p:nvPr>
            <p:ph type="sldNum" sz="quarter" idx="12"/>
          </p:nvPr>
        </p:nvSpPr>
        <p:spPr/>
        <p:txBody>
          <a:bodyPr/>
          <a:lstStyle/>
          <a:p>
            <a:fld id="{1D14ACA1-AAD5-45C0-8B44-87E55B4FBB0F}" type="slidenum">
              <a:rPr lang="en-GB" smtClean="0"/>
              <a:t>‹#›</a:t>
            </a:fld>
            <a:endParaRPr lang="en-GB"/>
          </a:p>
        </p:txBody>
      </p:sp>
    </p:spTree>
    <p:extLst>
      <p:ext uri="{BB962C8B-B14F-4D97-AF65-F5344CB8AC3E}">
        <p14:creationId xmlns:p14="http://schemas.microsoft.com/office/powerpoint/2010/main" val="1048905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F6064-A7A6-030E-77E1-4477A19B67B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0E96007-6D0B-01EB-8492-F94CDB5D6D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7D042D-18B1-505E-F254-B5EA3B38D092}"/>
              </a:ext>
            </a:extLst>
          </p:cNvPr>
          <p:cNvSpPr>
            <a:spLocks noGrp="1"/>
          </p:cNvSpPr>
          <p:nvPr>
            <p:ph type="dt" sz="half" idx="10"/>
          </p:nvPr>
        </p:nvSpPr>
        <p:spPr/>
        <p:txBody>
          <a:bodyPr/>
          <a:lstStyle/>
          <a:p>
            <a:fld id="{9869F2F7-06C9-454E-8746-568D2905B9C8}" type="datetimeFigureOut">
              <a:rPr lang="en-GB" smtClean="0"/>
              <a:t>14/03/2025</a:t>
            </a:fld>
            <a:endParaRPr lang="en-GB"/>
          </a:p>
        </p:txBody>
      </p:sp>
      <p:sp>
        <p:nvSpPr>
          <p:cNvPr id="5" name="Footer Placeholder 4">
            <a:extLst>
              <a:ext uri="{FF2B5EF4-FFF2-40B4-BE49-F238E27FC236}">
                <a16:creationId xmlns:a16="http://schemas.microsoft.com/office/drawing/2014/main" id="{598D792A-974E-16F2-3998-B5B8DF3E9C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E8C2AC-BF42-ADB5-33C0-BD99C7E5FFA4}"/>
              </a:ext>
            </a:extLst>
          </p:cNvPr>
          <p:cNvSpPr>
            <a:spLocks noGrp="1"/>
          </p:cNvSpPr>
          <p:nvPr>
            <p:ph type="sldNum" sz="quarter" idx="12"/>
          </p:nvPr>
        </p:nvSpPr>
        <p:spPr/>
        <p:txBody>
          <a:bodyPr/>
          <a:lstStyle/>
          <a:p>
            <a:fld id="{1D14ACA1-AAD5-45C0-8B44-87E55B4FBB0F}" type="slidenum">
              <a:rPr lang="en-GB" smtClean="0"/>
              <a:t>‹#›</a:t>
            </a:fld>
            <a:endParaRPr lang="en-GB"/>
          </a:p>
        </p:txBody>
      </p:sp>
    </p:spTree>
    <p:extLst>
      <p:ext uri="{BB962C8B-B14F-4D97-AF65-F5344CB8AC3E}">
        <p14:creationId xmlns:p14="http://schemas.microsoft.com/office/powerpoint/2010/main" val="3710047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BF14C7-E561-FED6-D6FE-7DDF42015E8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A980189-15B3-9676-C945-F63094B899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32E06F-3D87-97A6-2E2B-BBC7F00A5DAA}"/>
              </a:ext>
            </a:extLst>
          </p:cNvPr>
          <p:cNvSpPr>
            <a:spLocks noGrp="1"/>
          </p:cNvSpPr>
          <p:nvPr>
            <p:ph type="dt" sz="half" idx="10"/>
          </p:nvPr>
        </p:nvSpPr>
        <p:spPr/>
        <p:txBody>
          <a:bodyPr/>
          <a:lstStyle/>
          <a:p>
            <a:fld id="{9869F2F7-06C9-454E-8746-568D2905B9C8}" type="datetimeFigureOut">
              <a:rPr lang="en-GB" smtClean="0"/>
              <a:t>14/03/2025</a:t>
            </a:fld>
            <a:endParaRPr lang="en-GB"/>
          </a:p>
        </p:txBody>
      </p:sp>
      <p:sp>
        <p:nvSpPr>
          <p:cNvPr id="5" name="Footer Placeholder 4">
            <a:extLst>
              <a:ext uri="{FF2B5EF4-FFF2-40B4-BE49-F238E27FC236}">
                <a16:creationId xmlns:a16="http://schemas.microsoft.com/office/drawing/2014/main" id="{2D3F683B-BAA6-BC2F-3894-CD2FF39E4C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59539B-E4D2-1FB7-A9E3-C6EDCB7B3A40}"/>
              </a:ext>
            </a:extLst>
          </p:cNvPr>
          <p:cNvSpPr>
            <a:spLocks noGrp="1"/>
          </p:cNvSpPr>
          <p:nvPr>
            <p:ph type="sldNum" sz="quarter" idx="12"/>
          </p:nvPr>
        </p:nvSpPr>
        <p:spPr/>
        <p:txBody>
          <a:bodyPr/>
          <a:lstStyle/>
          <a:p>
            <a:fld id="{1D14ACA1-AAD5-45C0-8B44-87E55B4FBB0F}" type="slidenum">
              <a:rPr lang="en-GB" smtClean="0"/>
              <a:t>‹#›</a:t>
            </a:fld>
            <a:endParaRPr lang="en-GB"/>
          </a:p>
        </p:txBody>
      </p:sp>
    </p:spTree>
    <p:extLst>
      <p:ext uri="{BB962C8B-B14F-4D97-AF65-F5344CB8AC3E}">
        <p14:creationId xmlns:p14="http://schemas.microsoft.com/office/powerpoint/2010/main" val="2748861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2CA2DF-ED74-999A-8AF2-186B8C6595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5E5F6AF-CFE4-F06E-7EEC-3503EB0123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86C6FD-1129-9954-3D6E-8C7BB99BC2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869F2F7-06C9-454E-8746-568D2905B9C8}" type="datetimeFigureOut">
              <a:rPr lang="en-GB" smtClean="0"/>
              <a:t>14/03/2025</a:t>
            </a:fld>
            <a:endParaRPr lang="en-GB"/>
          </a:p>
        </p:txBody>
      </p:sp>
      <p:sp>
        <p:nvSpPr>
          <p:cNvPr id="5" name="Footer Placeholder 4">
            <a:extLst>
              <a:ext uri="{FF2B5EF4-FFF2-40B4-BE49-F238E27FC236}">
                <a16:creationId xmlns:a16="http://schemas.microsoft.com/office/drawing/2014/main" id="{2CC3D4E0-3944-DE12-4B39-4A1CAAFE1C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A2AB8A3-B77A-5ECB-E771-9DA8E05ECC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D14ACA1-AAD5-45C0-8B44-87E55B4FBB0F}" type="slidenum">
              <a:rPr lang="en-GB" smtClean="0"/>
              <a:t>‹#›</a:t>
            </a:fld>
            <a:endParaRPr lang="en-GB"/>
          </a:p>
        </p:txBody>
      </p:sp>
    </p:spTree>
    <p:extLst>
      <p:ext uri="{BB962C8B-B14F-4D97-AF65-F5344CB8AC3E}">
        <p14:creationId xmlns:p14="http://schemas.microsoft.com/office/powerpoint/2010/main" val="1309020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0.jpeg"/><Relationship Id="rId7" Type="http://schemas.openxmlformats.org/officeDocument/2006/relationships/image" Target="../media/image2.jp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charlespalmer-vineyards.co.uk/shop/" TargetMode="Externa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image" Target="../media/image2.jp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2.jp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0.png"/><Relationship Id="rId7" Type="http://schemas.openxmlformats.org/officeDocument/2006/relationships/image" Target="../media/image2.jp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2.jp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4.xml"/><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g"/><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2.jp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0.jpeg"/><Relationship Id="rId7" Type="http://schemas.openxmlformats.org/officeDocument/2006/relationships/image" Target="../media/image2.jp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charlespalmer-vineyards.co.uk/shop/" TargetMode="Externa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image" Target="../media/image2.jp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0.png"/><Relationship Id="rId7" Type="http://schemas.openxmlformats.org/officeDocument/2006/relationships/image" Target="../media/image2.jp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2.jpg"/><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4.xml"/><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g"/><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2.jp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E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6AE4A-3BB7-F11E-25EA-D1C06533C317}"/>
              </a:ext>
            </a:extLst>
          </p:cNvPr>
          <p:cNvSpPr>
            <a:spLocks noGrp="1"/>
          </p:cNvSpPr>
          <p:nvPr>
            <p:ph type="ctrTitle"/>
          </p:nvPr>
        </p:nvSpPr>
        <p:spPr/>
        <p:txBody>
          <a:bodyPr/>
          <a:lstStyle/>
          <a:p>
            <a:r>
              <a:rPr lang="en-GB" dirty="0">
                <a:solidFill>
                  <a:schemeClr val="tx1">
                    <a:lumMod val="65000"/>
                    <a:lumOff val="35000"/>
                  </a:schemeClr>
                </a:solidFill>
              </a:rPr>
              <a:t>English Winery Tours </a:t>
            </a:r>
          </a:p>
        </p:txBody>
      </p:sp>
      <p:sp>
        <p:nvSpPr>
          <p:cNvPr id="3" name="Subtitle 2">
            <a:extLst>
              <a:ext uri="{FF2B5EF4-FFF2-40B4-BE49-F238E27FC236}">
                <a16:creationId xmlns:a16="http://schemas.microsoft.com/office/drawing/2014/main" id="{770248D7-712F-ABA8-EE48-8C57653E7452}"/>
              </a:ext>
            </a:extLst>
          </p:cNvPr>
          <p:cNvSpPr>
            <a:spLocks noGrp="1"/>
          </p:cNvSpPr>
          <p:nvPr>
            <p:ph type="subTitle" idx="1"/>
          </p:nvPr>
        </p:nvSpPr>
        <p:spPr>
          <a:xfrm>
            <a:off x="1524000" y="4338320"/>
            <a:ext cx="9144000" cy="919480"/>
          </a:xfrm>
        </p:spPr>
        <p:txBody>
          <a:bodyPr/>
          <a:lstStyle/>
          <a:p>
            <a:r>
              <a:rPr lang="en-GB" dirty="0">
                <a:solidFill>
                  <a:schemeClr val="tx1">
                    <a:lumMod val="65000"/>
                    <a:lumOff val="35000"/>
                  </a:schemeClr>
                </a:solidFill>
              </a:rPr>
              <a:t>Presented to BABC by Penny Heyes </a:t>
            </a:r>
          </a:p>
        </p:txBody>
      </p:sp>
      <p:pic>
        <p:nvPicPr>
          <p:cNvPr id="5" name="Picture 4" descr="A green and grey text on a black background&#10;&#10;Description automatically generated">
            <a:extLst>
              <a:ext uri="{FF2B5EF4-FFF2-40B4-BE49-F238E27FC236}">
                <a16:creationId xmlns:a16="http://schemas.microsoft.com/office/drawing/2014/main" id="{74EE3DD7-3F5C-67E9-DA24-F6E7A834D6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7600" y="415403"/>
            <a:ext cx="10535920" cy="1678366"/>
          </a:xfrm>
          <a:prstGeom prst="rect">
            <a:avLst/>
          </a:prstGeom>
        </p:spPr>
      </p:pic>
      <p:pic>
        <p:nvPicPr>
          <p:cNvPr id="7" name="Picture 6" descr="A logo with a wing and text&#10;&#10;Description automatically generated">
            <a:extLst>
              <a:ext uri="{FF2B5EF4-FFF2-40B4-BE49-F238E27FC236}">
                <a16:creationId xmlns:a16="http://schemas.microsoft.com/office/drawing/2014/main" id="{8E24A96F-A9CB-77C3-21B1-E5AF8D32C0F5}"/>
              </a:ext>
            </a:extLst>
          </p:cNvPr>
          <p:cNvPicPr>
            <a:picLocks noChangeAspect="1"/>
          </p:cNvPicPr>
          <p:nvPr/>
        </p:nvPicPr>
        <p:blipFill rotWithShape="1">
          <a:blip r:embed="rId3">
            <a:extLst>
              <a:ext uri="{28A0092B-C50C-407E-A947-70E740481C1C}">
                <a14:useLocalDpi xmlns:a14="http://schemas.microsoft.com/office/drawing/2010/main" val="0"/>
              </a:ext>
            </a:extLst>
          </a:blip>
          <a:srcRect l="2837" t="18129" r="3222" b="22430"/>
          <a:stretch/>
        </p:blipFill>
        <p:spPr>
          <a:xfrm>
            <a:off x="4856480" y="5379719"/>
            <a:ext cx="2468880" cy="919481"/>
          </a:xfrm>
          <a:prstGeom prst="rect">
            <a:avLst/>
          </a:prstGeom>
        </p:spPr>
      </p:pic>
    </p:spTree>
    <p:extLst>
      <p:ext uri="{BB962C8B-B14F-4D97-AF65-F5344CB8AC3E}">
        <p14:creationId xmlns:p14="http://schemas.microsoft.com/office/powerpoint/2010/main" val="3762315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FF93924A-10DF-4647-8C7A-115C017577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59BBB2E-BDE6-BEFB-653B-B5A8666B335F}"/>
              </a:ext>
            </a:extLst>
          </p:cNvPr>
          <p:cNvSpPr>
            <a:spLocks noGrp="1"/>
          </p:cNvSpPr>
          <p:nvPr>
            <p:ph type="title"/>
          </p:nvPr>
        </p:nvSpPr>
        <p:spPr>
          <a:xfrm>
            <a:off x="596900" y="551769"/>
            <a:ext cx="4802249" cy="1671570"/>
          </a:xfrm>
        </p:spPr>
        <p:txBody>
          <a:bodyPr>
            <a:normAutofit/>
          </a:bodyPr>
          <a:lstStyle/>
          <a:p>
            <a:r>
              <a:rPr lang="en-GB" sz="4000" dirty="0"/>
              <a:t>Background</a:t>
            </a:r>
          </a:p>
        </p:txBody>
      </p:sp>
      <p:pic>
        <p:nvPicPr>
          <p:cNvPr id="14" name="Picture 13">
            <a:extLst>
              <a:ext uri="{FF2B5EF4-FFF2-40B4-BE49-F238E27FC236}">
                <a16:creationId xmlns:a16="http://schemas.microsoft.com/office/drawing/2014/main" id="{1106E780-91ED-1651-B6F2-AF32938D219B}"/>
              </a:ext>
            </a:extLst>
          </p:cNvPr>
          <p:cNvPicPr>
            <a:picLocks noChangeAspect="1"/>
          </p:cNvPicPr>
          <p:nvPr/>
        </p:nvPicPr>
        <p:blipFill rotWithShape="1">
          <a:blip r:embed="rId2"/>
          <a:srcRect r="3" b="3015"/>
          <a:stretch/>
        </p:blipFill>
        <p:spPr>
          <a:xfrm>
            <a:off x="5995436" y="1"/>
            <a:ext cx="3016307" cy="2223338"/>
          </a:xfrm>
          <a:prstGeom prst="rect">
            <a:avLst/>
          </a:prstGeom>
        </p:spPr>
      </p:pic>
      <p:pic>
        <p:nvPicPr>
          <p:cNvPr id="16" name="Picture 15" descr="A group of plates of food&#10;&#10;Description automatically generated">
            <a:extLst>
              <a:ext uri="{FF2B5EF4-FFF2-40B4-BE49-F238E27FC236}">
                <a16:creationId xmlns:a16="http://schemas.microsoft.com/office/drawing/2014/main" id="{BAA44BB1-B9F9-70DA-019B-866CFDF899C7}"/>
              </a:ext>
            </a:extLst>
          </p:cNvPr>
          <p:cNvPicPr>
            <a:picLocks noChangeAspect="1"/>
          </p:cNvPicPr>
          <p:nvPr/>
        </p:nvPicPr>
        <p:blipFill>
          <a:blip r:embed="rId3">
            <a:extLst>
              <a:ext uri="{28A0092B-C50C-407E-A947-70E740481C1C}">
                <a14:useLocalDpi xmlns:a14="http://schemas.microsoft.com/office/drawing/2010/main" val="0"/>
              </a:ext>
            </a:extLst>
          </a:blip>
          <a:srcRect r="3" b="25435"/>
          <a:stretch/>
        </p:blipFill>
        <p:spPr>
          <a:xfrm>
            <a:off x="9188878" y="10"/>
            <a:ext cx="3003123" cy="1679499"/>
          </a:xfrm>
          <a:prstGeom prst="rect">
            <a:avLst/>
          </a:prstGeom>
        </p:spPr>
      </p:pic>
      <p:sp>
        <p:nvSpPr>
          <p:cNvPr id="3" name="Content Placeholder 2">
            <a:extLst>
              <a:ext uri="{FF2B5EF4-FFF2-40B4-BE49-F238E27FC236}">
                <a16:creationId xmlns:a16="http://schemas.microsoft.com/office/drawing/2014/main" id="{1969F1ED-93A1-B159-FDDF-32F7D8D80131}"/>
              </a:ext>
            </a:extLst>
          </p:cNvPr>
          <p:cNvSpPr>
            <a:spLocks noGrp="1"/>
          </p:cNvSpPr>
          <p:nvPr>
            <p:ph idx="1"/>
          </p:nvPr>
        </p:nvSpPr>
        <p:spPr>
          <a:xfrm>
            <a:off x="355600" y="1843285"/>
            <a:ext cx="5284850" cy="4285801"/>
          </a:xfrm>
        </p:spPr>
        <p:txBody>
          <a:bodyPr>
            <a:noAutofit/>
          </a:bodyPr>
          <a:lstStyle/>
          <a:p>
            <a:pPr>
              <a:spcAft>
                <a:spcPts val="800"/>
              </a:spcAft>
            </a:pPr>
            <a:r>
              <a:rPr lang="en-US" sz="1600" b="1" dirty="0">
                <a:effectLst/>
                <a:ea typeface="Calibri" panose="020F0502020204030204" pitchFamily="34" charset="0"/>
                <a:cs typeface="Calibri" panose="020F0502020204030204" pitchFamily="34" charset="0"/>
              </a:rPr>
              <a:t>Great Wine Online Limited</a:t>
            </a:r>
            <a:r>
              <a:rPr lang="en-US" sz="1600" dirty="0">
                <a:effectLst/>
                <a:ea typeface="Calibri" panose="020F0502020204030204" pitchFamily="34" charset="0"/>
                <a:cs typeface="Calibri" panose="020F0502020204030204" pitchFamily="34" charset="0"/>
              </a:rPr>
              <a:t> (“GWO”) launched in 2015 by 2 experienced wine sector professionals as an eCommerce-based wine retailer </a:t>
            </a:r>
            <a:r>
              <a:rPr lang="en-GB" sz="1600" dirty="0">
                <a:effectLst/>
                <a:ea typeface="Calibri" panose="020F0502020204030204" pitchFamily="34" charset="0"/>
                <a:cs typeface="Calibri" panose="020F0502020204030204" pitchFamily="34" charset="0"/>
              </a:rPr>
              <a:t>offering a range of premium wines from high quality producers across the world. </a:t>
            </a:r>
            <a:endParaRPr lang="en-US" sz="1600" dirty="0">
              <a:effectLst/>
              <a:ea typeface="Calibri" panose="020F0502020204030204" pitchFamily="34" charset="0"/>
              <a:cs typeface="Calibri" panose="020F0502020204030204" pitchFamily="34" charset="0"/>
            </a:endParaRPr>
          </a:p>
          <a:p>
            <a:pPr>
              <a:spcAft>
                <a:spcPts val="800"/>
              </a:spcAft>
            </a:pPr>
            <a:r>
              <a:rPr lang="en-US" sz="1600" dirty="0">
                <a:ea typeface="Calibri" panose="020F0502020204030204" pitchFamily="34" charset="0"/>
                <a:cs typeface="Calibri" panose="020F0502020204030204" pitchFamily="34" charset="0"/>
              </a:rPr>
              <a:t>C</a:t>
            </a:r>
            <a:r>
              <a:rPr lang="en-US" sz="1600" dirty="0">
                <a:effectLst/>
                <a:ea typeface="Calibri" panose="020F0502020204030204" pitchFamily="34" charset="0"/>
                <a:cs typeface="Calibri" panose="020F0502020204030204" pitchFamily="34" charset="0"/>
              </a:rPr>
              <a:t>ombined with entertaining and informative content, wine tasting events online and in person</a:t>
            </a:r>
            <a:endParaRPr lang="en-US" sz="1600" dirty="0">
              <a:ea typeface="Calibri" panose="020F0502020204030204" pitchFamily="34" charset="0"/>
              <a:cs typeface="Calibri" panose="020F0502020204030204" pitchFamily="34" charset="0"/>
            </a:endParaRPr>
          </a:p>
          <a:p>
            <a:r>
              <a:rPr lang="en-US" sz="1600" dirty="0">
                <a:ea typeface="Calibri" panose="020F0502020204030204" pitchFamily="34" charset="0"/>
                <a:cs typeface="Calibri" panose="020F0502020204030204" pitchFamily="34" charset="0"/>
              </a:rPr>
              <a:t>GWO team loves nothing more than discovering fantastic wineries all over the globe and offering the wines to our customers in the UK.</a:t>
            </a:r>
          </a:p>
          <a:p>
            <a:r>
              <a:rPr lang="en-US" sz="1600" dirty="0">
                <a:ea typeface="Calibri" panose="020F0502020204030204" pitchFamily="34" charset="0"/>
                <a:cs typeface="Calibri" panose="020F0502020204030204" pitchFamily="34" charset="0"/>
              </a:rPr>
              <a:t>Now delighted to be able to offer customers exclusive tours to visit these wineries too, through our partnership with a professional travel agent. </a:t>
            </a:r>
          </a:p>
          <a:p>
            <a:r>
              <a:rPr lang="en-US" sz="1600" dirty="0">
                <a:ea typeface="Calibri" panose="020F0502020204030204" pitchFamily="34" charset="0"/>
                <a:cs typeface="Calibri" panose="020F0502020204030204" pitchFamily="34" charset="0"/>
              </a:rPr>
              <a:t>Our tours give customers the opportunity for an authentic wine region experience, not only visiting wineries but also taking in some local culture, history and iconic sights along the way. </a:t>
            </a:r>
          </a:p>
        </p:txBody>
      </p:sp>
      <p:pic>
        <p:nvPicPr>
          <p:cNvPr id="6" name="Picture 5">
            <a:extLst>
              <a:ext uri="{FF2B5EF4-FFF2-40B4-BE49-F238E27FC236}">
                <a16:creationId xmlns:a16="http://schemas.microsoft.com/office/drawing/2014/main" id="{13831099-4F31-F1A3-901E-F75E5412C6C3}"/>
              </a:ext>
            </a:extLst>
          </p:cNvPr>
          <p:cNvPicPr>
            <a:picLocks noChangeAspect="1"/>
          </p:cNvPicPr>
          <p:nvPr/>
        </p:nvPicPr>
        <p:blipFill>
          <a:blip r:embed="rId4"/>
          <a:srcRect l="44647"/>
          <a:stretch/>
        </p:blipFill>
        <p:spPr>
          <a:xfrm>
            <a:off x="5995437" y="2384215"/>
            <a:ext cx="3016307" cy="2234180"/>
          </a:xfrm>
          <a:prstGeom prst="rect">
            <a:avLst/>
          </a:prstGeom>
        </p:spPr>
      </p:pic>
      <p:pic>
        <p:nvPicPr>
          <p:cNvPr id="10" name="Picture 9">
            <a:extLst>
              <a:ext uri="{FF2B5EF4-FFF2-40B4-BE49-F238E27FC236}">
                <a16:creationId xmlns:a16="http://schemas.microsoft.com/office/drawing/2014/main" id="{E580EE45-216D-A722-CCEC-E327EE3A4774}"/>
              </a:ext>
            </a:extLst>
          </p:cNvPr>
          <p:cNvPicPr>
            <a:picLocks noChangeAspect="1"/>
          </p:cNvPicPr>
          <p:nvPr/>
        </p:nvPicPr>
        <p:blipFill>
          <a:blip r:embed="rId5"/>
          <a:srcRect r="3" b="3495"/>
          <a:stretch/>
        </p:blipFill>
        <p:spPr>
          <a:xfrm>
            <a:off x="9188877" y="1843285"/>
            <a:ext cx="3003123" cy="2064985"/>
          </a:xfrm>
          <a:prstGeom prst="rect">
            <a:avLst/>
          </a:prstGeom>
        </p:spPr>
      </p:pic>
      <p:pic>
        <p:nvPicPr>
          <p:cNvPr id="12" name="Picture 11" descr="A poster for a wine tasting event&#10;&#10;Description automatically generated">
            <a:extLst>
              <a:ext uri="{FF2B5EF4-FFF2-40B4-BE49-F238E27FC236}">
                <a16:creationId xmlns:a16="http://schemas.microsoft.com/office/drawing/2014/main" id="{A634DCAC-36EA-0873-A77B-82ABB09A120D}"/>
              </a:ext>
            </a:extLst>
          </p:cNvPr>
          <p:cNvPicPr>
            <a:picLocks noChangeAspect="1"/>
          </p:cNvPicPr>
          <p:nvPr/>
        </p:nvPicPr>
        <p:blipFill rotWithShape="1">
          <a:blip r:embed="rId6">
            <a:extLst>
              <a:ext uri="{28A0092B-C50C-407E-A947-70E740481C1C}">
                <a14:useLocalDpi xmlns:a14="http://schemas.microsoft.com/office/drawing/2010/main" val="0"/>
              </a:ext>
            </a:extLst>
          </a:blip>
          <a:srcRect t="10230" r="2" b="2"/>
          <a:stretch/>
        </p:blipFill>
        <p:spPr>
          <a:xfrm>
            <a:off x="5995436" y="4790113"/>
            <a:ext cx="3016307" cy="2067887"/>
          </a:xfrm>
          <a:prstGeom prst="rect">
            <a:avLst/>
          </a:prstGeom>
        </p:spPr>
      </p:pic>
      <p:pic>
        <p:nvPicPr>
          <p:cNvPr id="8" name="Picture 7">
            <a:extLst>
              <a:ext uri="{FF2B5EF4-FFF2-40B4-BE49-F238E27FC236}">
                <a16:creationId xmlns:a16="http://schemas.microsoft.com/office/drawing/2014/main" id="{296D11CC-BCDE-EFAD-E3DE-E0126F83FABC}"/>
              </a:ext>
            </a:extLst>
          </p:cNvPr>
          <p:cNvPicPr>
            <a:picLocks noChangeAspect="1"/>
          </p:cNvPicPr>
          <p:nvPr/>
        </p:nvPicPr>
        <p:blipFill>
          <a:blip r:embed="rId7"/>
          <a:srcRect r="4323" b="-6"/>
          <a:stretch/>
        </p:blipFill>
        <p:spPr>
          <a:xfrm>
            <a:off x="9188878" y="4079988"/>
            <a:ext cx="3003123" cy="2778013"/>
          </a:xfrm>
          <a:prstGeom prst="rect">
            <a:avLst/>
          </a:prstGeom>
        </p:spPr>
      </p:pic>
      <p:pic>
        <p:nvPicPr>
          <p:cNvPr id="4" name="Picture 3" descr="A logo with a wing and text&#10;&#10;Description automatically generated">
            <a:extLst>
              <a:ext uri="{FF2B5EF4-FFF2-40B4-BE49-F238E27FC236}">
                <a16:creationId xmlns:a16="http://schemas.microsoft.com/office/drawing/2014/main" id="{FC842A38-5B5B-89CE-8FEF-9F1F8BC719F5}"/>
              </a:ext>
            </a:extLst>
          </p:cNvPr>
          <p:cNvPicPr>
            <a:picLocks noChangeAspect="1"/>
          </p:cNvPicPr>
          <p:nvPr/>
        </p:nvPicPr>
        <p:blipFill rotWithShape="1">
          <a:blip r:embed="rId8">
            <a:extLst>
              <a:ext uri="{28A0092B-C50C-407E-A947-70E740481C1C}">
                <a14:useLocalDpi xmlns:a14="http://schemas.microsoft.com/office/drawing/2010/main" val="0"/>
              </a:ext>
            </a:extLst>
          </a:blip>
          <a:srcRect l="2837" t="18129" r="3222" b="22430"/>
          <a:stretch/>
        </p:blipFill>
        <p:spPr>
          <a:xfrm>
            <a:off x="355600" y="0"/>
            <a:ext cx="1818640" cy="677313"/>
          </a:xfrm>
          <a:prstGeom prst="rect">
            <a:avLst/>
          </a:prstGeom>
        </p:spPr>
      </p:pic>
    </p:spTree>
    <p:extLst>
      <p:ext uri="{BB962C8B-B14F-4D97-AF65-F5344CB8AC3E}">
        <p14:creationId xmlns:p14="http://schemas.microsoft.com/office/powerpoint/2010/main" val="3535878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F10BC-4BFF-FE84-8E94-A87BAF2D1EF5}"/>
              </a:ext>
            </a:extLst>
          </p:cNvPr>
          <p:cNvSpPr>
            <a:spLocks noGrp="1"/>
          </p:cNvSpPr>
          <p:nvPr>
            <p:ph type="title"/>
          </p:nvPr>
        </p:nvSpPr>
        <p:spPr/>
        <p:txBody>
          <a:bodyPr/>
          <a:lstStyle/>
          <a:p>
            <a:r>
              <a:rPr lang="en-GB" dirty="0"/>
              <a:t>Proposal for English Winery Tour</a:t>
            </a:r>
          </a:p>
        </p:txBody>
      </p:sp>
      <p:sp>
        <p:nvSpPr>
          <p:cNvPr id="3" name="Content Placeholder 2">
            <a:extLst>
              <a:ext uri="{FF2B5EF4-FFF2-40B4-BE49-F238E27FC236}">
                <a16:creationId xmlns:a16="http://schemas.microsoft.com/office/drawing/2014/main" id="{B59E8FD8-50AB-7325-C71E-6296516E0F37}"/>
              </a:ext>
            </a:extLst>
          </p:cNvPr>
          <p:cNvSpPr>
            <a:spLocks noGrp="1"/>
          </p:cNvSpPr>
          <p:nvPr>
            <p:ph idx="1"/>
          </p:nvPr>
        </p:nvSpPr>
        <p:spPr/>
        <p:txBody>
          <a:bodyPr>
            <a:normAutofit lnSpcReduction="10000"/>
          </a:bodyPr>
          <a:lstStyle/>
          <a:p>
            <a:r>
              <a:rPr lang="en-GB" dirty="0"/>
              <a:t>Option 1 for 3 nights </a:t>
            </a:r>
          </a:p>
          <a:p>
            <a:r>
              <a:rPr lang="en-GB" dirty="0"/>
              <a:t>Visiting English Wineries and Vineyards in South East  (near London) </a:t>
            </a:r>
          </a:p>
          <a:p>
            <a:r>
              <a:rPr lang="en-GB" dirty="0"/>
              <a:t>Private, experienced guides </a:t>
            </a:r>
          </a:p>
          <a:p>
            <a:r>
              <a:rPr lang="en-GB" dirty="0"/>
              <a:t>Wine tasting and meet the Winemakers / Owners </a:t>
            </a:r>
          </a:p>
          <a:p>
            <a:r>
              <a:rPr lang="en-GB" dirty="0"/>
              <a:t>Lunches on site cooked by private chefs</a:t>
            </a:r>
          </a:p>
          <a:p>
            <a:r>
              <a:rPr lang="en-GB" dirty="0"/>
              <a:t>Visit Cider Factory </a:t>
            </a:r>
          </a:p>
          <a:p>
            <a:r>
              <a:rPr lang="en-GB" dirty="0"/>
              <a:t>Overnight stays in local luxury hotel with spa</a:t>
            </a:r>
          </a:p>
          <a:p>
            <a:r>
              <a:rPr lang="en-GB" dirty="0"/>
              <a:t>Private transport </a:t>
            </a:r>
          </a:p>
        </p:txBody>
      </p:sp>
    </p:spTree>
    <p:extLst>
      <p:ext uri="{BB962C8B-B14F-4D97-AF65-F5344CB8AC3E}">
        <p14:creationId xmlns:p14="http://schemas.microsoft.com/office/powerpoint/2010/main" val="4190451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C247F-4969-1C3E-6E9B-ED6F44905F09}"/>
              </a:ext>
            </a:extLst>
          </p:cNvPr>
          <p:cNvSpPr>
            <a:spLocks noGrp="1"/>
          </p:cNvSpPr>
          <p:nvPr>
            <p:ph type="title"/>
          </p:nvPr>
        </p:nvSpPr>
        <p:spPr/>
        <p:txBody>
          <a:bodyPr/>
          <a:lstStyle/>
          <a:p>
            <a:r>
              <a:rPr lang="en-GB" dirty="0"/>
              <a:t>Option 1: 3 nights </a:t>
            </a:r>
          </a:p>
        </p:txBody>
      </p:sp>
      <p:graphicFrame>
        <p:nvGraphicFramePr>
          <p:cNvPr id="7" name="Content Placeholder 6">
            <a:extLst>
              <a:ext uri="{FF2B5EF4-FFF2-40B4-BE49-F238E27FC236}">
                <a16:creationId xmlns:a16="http://schemas.microsoft.com/office/drawing/2014/main" id="{9EE17E1C-541B-22D3-74B0-02A67F6909D0}"/>
              </a:ext>
            </a:extLst>
          </p:cNvPr>
          <p:cNvGraphicFramePr>
            <a:graphicFrameLocks noGrp="1"/>
          </p:cNvGraphicFramePr>
          <p:nvPr>
            <p:ph idx="1"/>
            <p:extLst>
              <p:ext uri="{D42A27DB-BD31-4B8C-83A1-F6EECF244321}">
                <p14:modId xmlns:p14="http://schemas.microsoft.com/office/powerpoint/2010/main" val="806569521"/>
              </p:ext>
            </p:extLst>
          </p:nvPr>
        </p:nvGraphicFramePr>
        <p:xfrm>
          <a:off x="1027416" y="1921267"/>
          <a:ext cx="8661114" cy="3717544"/>
        </p:xfrm>
        <a:graphic>
          <a:graphicData uri="http://schemas.openxmlformats.org/drawingml/2006/table">
            <a:tbl>
              <a:tblPr firstRow="1" firstCol="1" bandRow="1">
                <a:tableStyleId>{5C22544A-7EE6-4342-B048-85BDC9FD1C3A}</a:tableStyleId>
              </a:tblPr>
              <a:tblGrid>
                <a:gridCol w="1907408">
                  <a:extLst>
                    <a:ext uri="{9D8B030D-6E8A-4147-A177-3AD203B41FA5}">
                      <a16:colId xmlns:a16="http://schemas.microsoft.com/office/drawing/2014/main" val="3265962920"/>
                    </a:ext>
                  </a:extLst>
                </a:gridCol>
                <a:gridCol w="6753706">
                  <a:extLst>
                    <a:ext uri="{9D8B030D-6E8A-4147-A177-3AD203B41FA5}">
                      <a16:colId xmlns:a16="http://schemas.microsoft.com/office/drawing/2014/main" val="1448429120"/>
                    </a:ext>
                  </a:extLst>
                </a:gridCol>
              </a:tblGrid>
              <a:tr h="329693">
                <a:tc>
                  <a:txBody>
                    <a:bodyPr/>
                    <a:lstStyle/>
                    <a:p>
                      <a:pPr>
                        <a:lnSpc>
                          <a:spcPct val="115000"/>
                        </a:lnSpc>
                        <a:spcAft>
                          <a:spcPts val="800"/>
                        </a:spcAft>
                        <a:buNone/>
                      </a:pPr>
                      <a:r>
                        <a:rPr lang="en-GB" sz="2000" kern="100" dirty="0">
                          <a:effectLst/>
                        </a:rPr>
                        <a:t>Option 1 </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228600">
                        <a:lnSpc>
                          <a:spcPct val="115000"/>
                        </a:lnSpc>
                        <a:spcAft>
                          <a:spcPts val="800"/>
                        </a:spcAft>
                        <a:buNone/>
                      </a:pPr>
                      <a:r>
                        <a:rPr lang="en-GB" sz="2000" kern="100">
                          <a:effectLst/>
                        </a:rPr>
                        <a:t> </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3967773"/>
                  </a:ext>
                </a:extLst>
              </a:tr>
              <a:tr h="1023431">
                <a:tc>
                  <a:txBody>
                    <a:bodyPr/>
                    <a:lstStyle/>
                    <a:p>
                      <a:pPr marL="342900" lvl="0" indent="-342900">
                        <a:lnSpc>
                          <a:spcPct val="115000"/>
                        </a:lnSpc>
                        <a:spcAft>
                          <a:spcPts val="800"/>
                        </a:spcAft>
                        <a:buFont typeface="Arial" panose="020B0604020202020204" pitchFamily="34" charset="0"/>
                        <a:buChar char="•"/>
                        <a:tabLst>
                          <a:tab pos="457200" algn="l"/>
                        </a:tabLst>
                      </a:pPr>
                      <a:r>
                        <a:rPr lang="en-GB" sz="2000" kern="100" dirty="0">
                          <a:effectLst/>
                        </a:rPr>
                        <a:t>Day 1</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228600">
                        <a:lnSpc>
                          <a:spcPct val="115000"/>
                        </a:lnSpc>
                        <a:spcAft>
                          <a:spcPts val="800"/>
                        </a:spcAft>
                        <a:buNone/>
                      </a:pPr>
                      <a:r>
                        <a:rPr lang="en-GB" sz="2000" kern="100" dirty="0">
                          <a:effectLst/>
                        </a:rPr>
                        <a:t>morning pick up at station for private transfer the visit 2 local family run artisanal wineries with lunch and guided tasting</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56052874"/>
                  </a:ext>
                </a:extLst>
              </a:tr>
              <a:tr h="329693">
                <a:tc>
                  <a:txBody>
                    <a:bodyPr/>
                    <a:lstStyle/>
                    <a:p>
                      <a:pPr marL="342900" lvl="0" indent="-342900">
                        <a:lnSpc>
                          <a:spcPct val="115000"/>
                        </a:lnSpc>
                        <a:spcAft>
                          <a:spcPts val="800"/>
                        </a:spcAft>
                        <a:buFont typeface="Arial" panose="020B0604020202020204" pitchFamily="34" charset="0"/>
                        <a:buChar char="•"/>
                        <a:tabLst>
                          <a:tab pos="457200" algn="l"/>
                        </a:tabLst>
                      </a:pPr>
                      <a:r>
                        <a:rPr lang="en-GB" sz="2000" kern="100">
                          <a:effectLst/>
                        </a:rPr>
                        <a:t>Night 1</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228600">
                        <a:lnSpc>
                          <a:spcPct val="115000"/>
                        </a:lnSpc>
                        <a:spcAft>
                          <a:spcPts val="800"/>
                        </a:spcAft>
                        <a:buNone/>
                      </a:pPr>
                      <a:r>
                        <a:rPr lang="en-GB" sz="2000" kern="100">
                          <a:effectLst/>
                        </a:rPr>
                        <a:t>dinner and overnight stay at local boutique winery </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11909135"/>
                  </a:ext>
                </a:extLst>
              </a:tr>
              <a:tr h="329693">
                <a:tc>
                  <a:txBody>
                    <a:bodyPr/>
                    <a:lstStyle/>
                    <a:p>
                      <a:pPr marL="342900" lvl="0" indent="-342900">
                        <a:lnSpc>
                          <a:spcPct val="115000"/>
                        </a:lnSpc>
                        <a:spcAft>
                          <a:spcPts val="800"/>
                        </a:spcAft>
                        <a:buFont typeface="Arial" panose="020B0604020202020204" pitchFamily="34" charset="0"/>
                        <a:buChar char="•"/>
                        <a:tabLst>
                          <a:tab pos="457200" algn="l"/>
                        </a:tabLst>
                      </a:pPr>
                      <a:r>
                        <a:rPr lang="en-GB" sz="2000" kern="100">
                          <a:effectLst/>
                        </a:rPr>
                        <a:t>Day 2</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228600">
                        <a:lnSpc>
                          <a:spcPct val="115000"/>
                        </a:lnSpc>
                        <a:spcAft>
                          <a:spcPts val="800"/>
                        </a:spcAft>
                        <a:buNone/>
                      </a:pPr>
                      <a:r>
                        <a:rPr lang="en-GB" sz="2000" kern="100" dirty="0">
                          <a:effectLst/>
                        </a:rPr>
                        <a:t>visit local winery and gin distillery </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02900936"/>
                  </a:ext>
                </a:extLst>
              </a:tr>
              <a:tr h="676562">
                <a:tc>
                  <a:txBody>
                    <a:bodyPr/>
                    <a:lstStyle/>
                    <a:p>
                      <a:pPr marL="342900" lvl="0" indent="-342900">
                        <a:lnSpc>
                          <a:spcPct val="115000"/>
                        </a:lnSpc>
                        <a:spcAft>
                          <a:spcPts val="800"/>
                        </a:spcAft>
                        <a:buFont typeface="Arial" panose="020B0604020202020204" pitchFamily="34" charset="0"/>
                        <a:buChar char="•"/>
                        <a:tabLst>
                          <a:tab pos="457200" algn="l"/>
                        </a:tabLst>
                      </a:pPr>
                      <a:r>
                        <a:rPr lang="en-GB" sz="2000" kern="100">
                          <a:effectLst/>
                        </a:rPr>
                        <a:t>Night 2</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228600">
                        <a:lnSpc>
                          <a:spcPct val="115000"/>
                        </a:lnSpc>
                        <a:spcAft>
                          <a:spcPts val="800"/>
                        </a:spcAft>
                        <a:buNone/>
                      </a:pPr>
                      <a:r>
                        <a:rPr lang="en-GB" sz="2000" kern="100" dirty="0">
                          <a:effectLst/>
                        </a:rPr>
                        <a:t>dinner at local gastro pub / overnight at local boutique hotel</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86761919"/>
                  </a:ext>
                </a:extLst>
              </a:tr>
              <a:tr h="329693">
                <a:tc>
                  <a:txBody>
                    <a:bodyPr/>
                    <a:lstStyle/>
                    <a:p>
                      <a:pPr marL="342900" lvl="0" indent="-342900">
                        <a:lnSpc>
                          <a:spcPct val="115000"/>
                        </a:lnSpc>
                        <a:spcAft>
                          <a:spcPts val="800"/>
                        </a:spcAft>
                        <a:buFont typeface="Arial" panose="020B0604020202020204" pitchFamily="34" charset="0"/>
                        <a:buChar char="•"/>
                        <a:tabLst>
                          <a:tab pos="457200" algn="l"/>
                        </a:tabLst>
                      </a:pPr>
                      <a:r>
                        <a:rPr lang="en-GB" sz="2000" kern="100">
                          <a:effectLst/>
                        </a:rPr>
                        <a:t>Day 3</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228600">
                        <a:lnSpc>
                          <a:spcPct val="115000"/>
                        </a:lnSpc>
                        <a:spcAft>
                          <a:spcPts val="800"/>
                        </a:spcAft>
                        <a:buNone/>
                      </a:pPr>
                      <a:r>
                        <a:rPr lang="en-GB" sz="2000" kern="100" dirty="0">
                          <a:effectLst/>
                        </a:rPr>
                        <a:t>local cultural tour to Castle and cider factory</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88547812"/>
                  </a:ext>
                </a:extLst>
              </a:tr>
              <a:tr h="329693">
                <a:tc>
                  <a:txBody>
                    <a:bodyPr/>
                    <a:lstStyle/>
                    <a:p>
                      <a:pPr marL="342900" lvl="0" indent="-342900">
                        <a:lnSpc>
                          <a:spcPct val="115000"/>
                        </a:lnSpc>
                        <a:spcAft>
                          <a:spcPts val="800"/>
                        </a:spcAft>
                        <a:buFont typeface="Arial" panose="020B0604020202020204" pitchFamily="34" charset="0"/>
                        <a:buChar char="•"/>
                        <a:tabLst>
                          <a:tab pos="457200" algn="l"/>
                        </a:tabLst>
                      </a:pPr>
                      <a:r>
                        <a:rPr lang="en-GB" sz="2000" kern="100">
                          <a:effectLst/>
                        </a:rPr>
                        <a:t>Night 3</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228600">
                        <a:lnSpc>
                          <a:spcPct val="115000"/>
                        </a:lnSpc>
                        <a:spcAft>
                          <a:spcPts val="800"/>
                        </a:spcAft>
                        <a:buNone/>
                      </a:pPr>
                      <a:r>
                        <a:rPr lang="en-GB" sz="2000" kern="100" dirty="0">
                          <a:effectLst/>
                        </a:rPr>
                        <a:t>dinner and overnight at local boutique hotel </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99175426"/>
                  </a:ext>
                </a:extLst>
              </a:tr>
              <a:tr h="329693">
                <a:tc>
                  <a:txBody>
                    <a:bodyPr/>
                    <a:lstStyle/>
                    <a:p>
                      <a:pPr marL="342900" lvl="0" indent="-342900">
                        <a:lnSpc>
                          <a:spcPct val="115000"/>
                        </a:lnSpc>
                        <a:spcAft>
                          <a:spcPts val="800"/>
                        </a:spcAft>
                        <a:buFont typeface="Arial" panose="020B0604020202020204" pitchFamily="34" charset="0"/>
                        <a:buChar char="•"/>
                        <a:tabLst>
                          <a:tab pos="457200" algn="l"/>
                        </a:tabLst>
                      </a:pPr>
                      <a:r>
                        <a:rPr lang="en-GB" sz="2000" kern="100">
                          <a:effectLst/>
                        </a:rPr>
                        <a:t>Day 4</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228600">
                        <a:lnSpc>
                          <a:spcPct val="115000"/>
                        </a:lnSpc>
                        <a:spcAft>
                          <a:spcPts val="800"/>
                        </a:spcAft>
                        <a:buNone/>
                      </a:pPr>
                      <a:r>
                        <a:rPr lang="en-GB" sz="2000" kern="100" dirty="0">
                          <a:effectLst/>
                        </a:rPr>
                        <a:t>depart</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81470486"/>
                  </a:ext>
                </a:extLst>
              </a:tr>
            </a:tbl>
          </a:graphicData>
        </a:graphic>
      </p:graphicFrame>
    </p:spTree>
    <p:extLst>
      <p:ext uri="{BB962C8B-B14F-4D97-AF65-F5344CB8AC3E}">
        <p14:creationId xmlns:p14="http://schemas.microsoft.com/office/powerpoint/2010/main" val="4036263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5" name="Rectangle 3084">
            <a:extLst>
              <a:ext uri="{FF2B5EF4-FFF2-40B4-BE49-F238E27FC236}">
                <a16:creationId xmlns:a16="http://schemas.microsoft.com/office/drawing/2014/main" id="{4513F69C-3D6D-4E72-9289-5BC3584D6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B3D993F-2F65-CB92-FA99-D6BF96D0584B}"/>
              </a:ext>
            </a:extLst>
          </p:cNvPr>
          <p:cNvSpPr>
            <a:spLocks noGrp="1"/>
          </p:cNvSpPr>
          <p:nvPr>
            <p:ph type="title"/>
          </p:nvPr>
        </p:nvSpPr>
        <p:spPr>
          <a:xfrm>
            <a:off x="7527223" y="425505"/>
            <a:ext cx="3826577" cy="1671566"/>
          </a:xfrm>
        </p:spPr>
        <p:txBody>
          <a:bodyPr>
            <a:normAutofit/>
          </a:bodyPr>
          <a:lstStyle/>
          <a:p>
            <a:r>
              <a:rPr lang="en-GB" sz="2800" b="1" dirty="0"/>
              <a:t>Day 1 </a:t>
            </a:r>
          </a:p>
        </p:txBody>
      </p:sp>
      <p:pic>
        <p:nvPicPr>
          <p:cNvPr id="3082" name="Picture 10" descr="Photo of glass">
            <a:extLst>
              <a:ext uri="{FF2B5EF4-FFF2-40B4-BE49-F238E27FC236}">
                <a16:creationId xmlns:a16="http://schemas.microsoft.com/office/drawing/2014/main" id="{DA3C33E6-EB58-7BBE-E534-3F5D7B54C0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31" r="22383" b="-1"/>
          <a:stretch/>
        </p:blipFill>
        <p:spPr bwMode="auto">
          <a:xfrm>
            <a:off x="20" y="-1"/>
            <a:ext cx="3997732" cy="446912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EF873C06-1A3F-0FD5-D476-7CC7DE0A5B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9234" b="1"/>
          <a:stretch/>
        </p:blipFill>
        <p:spPr bwMode="auto">
          <a:xfrm>
            <a:off x="4184069" y="-2"/>
            <a:ext cx="3027239" cy="222622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A6ABE129-1751-C1D1-474D-A971A26FBFA9}"/>
              </a:ext>
            </a:extLst>
          </p:cNvPr>
          <p:cNvPicPr>
            <a:picLocks noChangeAspect="1"/>
          </p:cNvPicPr>
          <p:nvPr/>
        </p:nvPicPr>
        <p:blipFill>
          <a:blip r:embed="rId4"/>
          <a:srcRect r="-1" b="20527"/>
          <a:stretch/>
        </p:blipFill>
        <p:spPr>
          <a:xfrm>
            <a:off x="4184069" y="2406570"/>
            <a:ext cx="3027239" cy="2050948"/>
          </a:xfrm>
          <a:prstGeom prst="rect">
            <a:avLst/>
          </a:prstGeom>
        </p:spPr>
      </p:pic>
      <p:pic>
        <p:nvPicPr>
          <p:cNvPr id="3074" name="Picture 2" descr="No photo description available.">
            <a:extLst>
              <a:ext uri="{FF2B5EF4-FFF2-40B4-BE49-F238E27FC236}">
                <a16:creationId xmlns:a16="http://schemas.microsoft.com/office/drawing/2014/main" id="{8ADD9DA3-7183-9A0C-6D34-1A5154BCDE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012" r="-4" b="-4"/>
          <a:stretch/>
        </p:blipFill>
        <p:spPr bwMode="auto">
          <a:xfrm>
            <a:off x="-3717" y="4638290"/>
            <a:ext cx="3020892" cy="221971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80B46AA-BBD0-7295-E121-3C9EC7382D1E}"/>
              </a:ext>
            </a:extLst>
          </p:cNvPr>
          <p:cNvPicPr>
            <a:picLocks noChangeAspect="1"/>
          </p:cNvPicPr>
          <p:nvPr/>
        </p:nvPicPr>
        <p:blipFill>
          <a:blip r:embed="rId6"/>
          <a:srcRect t="24177" r="3" b="3"/>
          <a:stretch/>
        </p:blipFill>
        <p:spPr>
          <a:xfrm>
            <a:off x="3184628" y="4629236"/>
            <a:ext cx="4026679" cy="2228764"/>
          </a:xfrm>
          <a:prstGeom prst="rect">
            <a:avLst/>
          </a:prstGeom>
        </p:spPr>
      </p:pic>
      <p:sp>
        <p:nvSpPr>
          <p:cNvPr id="3" name="Content Placeholder 2">
            <a:extLst>
              <a:ext uri="{FF2B5EF4-FFF2-40B4-BE49-F238E27FC236}">
                <a16:creationId xmlns:a16="http://schemas.microsoft.com/office/drawing/2014/main" id="{45657BC4-777E-5E6F-49D8-2CCBF772733A}"/>
              </a:ext>
            </a:extLst>
          </p:cNvPr>
          <p:cNvSpPr>
            <a:spLocks noGrp="1"/>
          </p:cNvSpPr>
          <p:nvPr>
            <p:ph idx="1"/>
          </p:nvPr>
        </p:nvSpPr>
        <p:spPr>
          <a:xfrm>
            <a:off x="7527223" y="1691640"/>
            <a:ext cx="4481896" cy="4928615"/>
          </a:xfrm>
        </p:spPr>
        <p:txBody>
          <a:bodyPr>
            <a:normAutofit fontScale="85000" lnSpcReduction="20000"/>
          </a:bodyPr>
          <a:lstStyle/>
          <a:p>
            <a:pPr>
              <a:spcAft>
                <a:spcPts val="800"/>
              </a:spcAft>
            </a:pPr>
            <a:r>
              <a:rPr lang="en-GB" sz="1900" kern="0" dirty="0">
                <a:effectLst/>
                <a:ea typeface="Times New Roman" panose="02020603050405020304" pitchFamily="18" charset="0"/>
                <a:cs typeface="Times New Roman" panose="02020603050405020304" pitchFamily="18" charset="0"/>
              </a:rPr>
              <a:t>Pick up from </a:t>
            </a:r>
            <a:r>
              <a:rPr lang="en-GB" sz="1900" kern="0" dirty="0">
                <a:ea typeface="Times New Roman" panose="02020603050405020304" pitchFamily="18" charset="0"/>
                <a:cs typeface="Times New Roman" panose="02020603050405020304" pitchFamily="18" charset="0"/>
              </a:rPr>
              <a:t>station following a scenic train ride from central London</a:t>
            </a:r>
          </a:p>
          <a:p>
            <a:pPr>
              <a:spcAft>
                <a:spcPts val="800"/>
              </a:spcAft>
            </a:pPr>
            <a:r>
              <a:rPr lang="en-GB" sz="1900" kern="0" dirty="0">
                <a:effectLst/>
                <a:ea typeface="Times New Roman" panose="02020603050405020304" pitchFamily="18" charset="0"/>
                <a:cs typeface="Times New Roman" panose="02020603050405020304" pitchFamily="18" charset="0"/>
              </a:rPr>
              <a:t> full day guided tour of 2  artisanal vineyards</a:t>
            </a:r>
          </a:p>
          <a:p>
            <a:pPr>
              <a:spcAft>
                <a:spcPts val="800"/>
              </a:spcAft>
            </a:pPr>
            <a:r>
              <a:rPr lang="en-GB" sz="1900" kern="0" dirty="0">
                <a:effectLst/>
                <a:ea typeface="Times New Roman" panose="02020603050405020304" pitchFamily="18" charset="0"/>
                <a:cs typeface="Times New Roman" panose="02020603050405020304" pitchFamily="18" charset="0"/>
              </a:rPr>
              <a:t>Extended tutored wine tastings </a:t>
            </a:r>
          </a:p>
          <a:p>
            <a:pPr>
              <a:spcAft>
                <a:spcPts val="800"/>
              </a:spcAft>
            </a:pPr>
            <a:r>
              <a:rPr lang="en-GB" sz="1900" kern="0" dirty="0">
                <a:effectLst/>
                <a:ea typeface="Times New Roman" panose="02020603050405020304" pitchFamily="18" charset="0"/>
                <a:cs typeface="Times New Roman" panose="02020603050405020304" pitchFamily="18" charset="0"/>
              </a:rPr>
              <a:t>Expert wine &amp; food guides </a:t>
            </a:r>
          </a:p>
          <a:p>
            <a:pPr>
              <a:spcAft>
                <a:spcPts val="800"/>
              </a:spcAft>
            </a:pPr>
            <a:r>
              <a:rPr lang="en-GB" sz="1900" kern="0" dirty="0">
                <a:effectLst/>
                <a:ea typeface="Times New Roman" panose="02020603050405020304" pitchFamily="18" charset="0"/>
                <a:cs typeface="Times New Roman" panose="02020603050405020304" pitchFamily="18" charset="0"/>
              </a:rPr>
              <a:t>First Vineyard/ Winery: </a:t>
            </a:r>
            <a:r>
              <a:rPr lang="en-GB" sz="1900" b="1" kern="0" dirty="0">
                <a:effectLst/>
                <a:ea typeface="Times New Roman" panose="02020603050405020304" pitchFamily="18" charset="0"/>
                <a:cs typeface="Times New Roman" panose="02020603050405020304" pitchFamily="18" charset="0"/>
              </a:rPr>
              <a:t>Charles Palmer, </a:t>
            </a:r>
            <a:r>
              <a:rPr lang="en-GB" sz="1900" b="1" kern="0" dirty="0">
                <a:ea typeface="Times New Roman" panose="02020603050405020304" pitchFamily="18" charset="0"/>
                <a:cs typeface="Times New Roman" panose="02020603050405020304" pitchFamily="18" charset="0"/>
              </a:rPr>
              <a:t>t</a:t>
            </a:r>
            <a:r>
              <a:rPr lang="en-GB" sz="1900" kern="0" dirty="0">
                <a:effectLst/>
                <a:ea typeface="Times New Roman" panose="02020603050405020304" pitchFamily="18" charset="0"/>
                <a:cs typeface="Times New Roman" panose="02020603050405020304" pitchFamily="18" charset="0"/>
              </a:rPr>
              <a:t>our and Tasting</a:t>
            </a:r>
          </a:p>
          <a:p>
            <a:pPr>
              <a:spcAft>
                <a:spcPts val="800"/>
              </a:spcAft>
            </a:pPr>
            <a:r>
              <a:rPr lang="en-GB" sz="1900" kern="0" dirty="0">
                <a:effectLst/>
                <a:ea typeface="Times New Roman" panose="02020603050405020304" pitchFamily="18" charset="0"/>
                <a:cs typeface="Times New Roman" panose="02020603050405020304" pitchFamily="18" charset="0"/>
              </a:rPr>
              <a:t>Vineyard feast lunch  with wines paired </a:t>
            </a:r>
            <a:endParaRPr lang="en-GB" sz="1900" kern="100" dirty="0">
              <a:effectLst/>
              <a:ea typeface="Aptos" panose="020B0004020202020204" pitchFamily="34" charset="0"/>
              <a:cs typeface="Times New Roman" panose="02020603050405020304" pitchFamily="18" charset="0"/>
            </a:endParaRPr>
          </a:p>
          <a:p>
            <a:pPr>
              <a:spcAft>
                <a:spcPts val="800"/>
              </a:spcAft>
            </a:pPr>
            <a:r>
              <a:rPr lang="en-GB" sz="1900" kern="0" dirty="0">
                <a:effectLst/>
                <a:ea typeface="Times New Roman" panose="02020603050405020304" pitchFamily="18" charset="0"/>
                <a:cs typeface="Times New Roman" panose="02020603050405020304" pitchFamily="18" charset="0"/>
              </a:rPr>
              <a:t>Second Vineyard/ Winery: </a:t>
            </a:r>
            <a:r>
              <a:rPr lang="en-GB" sz="1900" b="1" kern="0" dirty="0" err="1">
                <a:effectLst/>
                <a:ea typeface="Times New Roman" panose="02020603050405020304" pitchFamily="18" charset="0"/>
                <a:cs typeface="Times New Roman" panose="02020603050405020304" pitchFamily="18" charset="0"/>
              </a:rPr>
              <a:t>Oxney</a:t>
            </a:r>
            <a:r>
              <a:rPr lang="en-GB" sz="1900" kern="0" dirty="0">
                <a:effectLst/>
                <a:ea typeface="Times New Roman" panose="02020603050405020304" pitchFamily="18" charset="0"/>
                <a:cs typeface="Times New Roman" panose="02020603050405020304" pitchFamily="18" charset="0"/>
              </a:rPr>
              <a:t>, tour and tasting</a:t>
            </a:r>
          </a:p>
          <a:p>
            <a:pPr>
              <a:spcAft>
                <a:spcPts val="800"/>
              </a:spcAft>
            </a:pPr>
            <a:r>
              <a:rPr lang="en-GB" sz="1900" kern="0" dirty="0">
                <a:effectLst/>
                <a:ea typeface="Times New Roman" panose="02020603050405020304" pitchFamily="18" charset="0"/>
                <a:cs typeface="Times New Roman" panose="02020603050405020304" pitchFamily="18" charset="0"/>
              </a:rPr>
              <a:t>Collection and transport to and from hotel</a:t>
            </a:r>
          </a:p>
          <a:p>
            <a:pPr>
              <a:spcAft>
                <a:spcPts val="800"/>
              </a:spcAft>
            </a:pPr>
            <a:r>
              <a:rPr lang="en-GB" sz="1900" kern="0" dirty="0">
                <a:effectLst/>
                <a:ea typeface="Times New Roman" panose="02020603050405020304" pitchFamily="18" charset="0"/>
                <a:cs typeface="Times New Roman" panose="02020603050405020304" pitchFamily="18" charset="0"/>
              </a:rPr>
              <a:t>HD video and photography from your day</a:t>
            </a:r>
            <a:endParaRPr lang="en-GB" sz="1900" b="1" kern="100" dirty="0">
              <a:effectLst/>
              <a:ea typeface="Aptos" panose="020B0004020202020204" pitchFamily="34" charset="0"/>
              <a:cs typeface="Times New Roman" panose="02020603050405020304" pitchFamily="18" charset="0"/>
            </a:endParaRPr>
          </a:p>
          <a:p>
            <a:pPr>
              <a:spcAft>
                <a:spcPts val="800"/>
              </a:spcAft>
            </a:pPr>
            <a:r>
              <a:rPr lang="en-GB" sz="1900" kern="0" dirty="0">
                <a:effectLst/>
                <a:ea typeface="Times New Roman" panose="02020603050405020304" pitchFamily="18" charset="0"/>
                <a:cs typeface="Times New Roman" panose="02020603050405020304" pitchFamily="18" charset="0"/>
              </a:rPr>
              <a:t>Overnight stay at local boutique spa hotel   </a:t>
            </a:r>
            <a:endParaRPr lang="en-GB" sz="1900" kern="100" dirty="0">
              <a:effectLst/>
              <a:ea typeface="Aptos" panose="020B0004020202020204" pitchFamily="34" charset="0"/>
              <a:cs typeface="Times New Roman" panose="02020603050405020304" pitchFamily="18" charset="0"/>
            </a:endParaRPr>
          </a:p>
          <a:p>
            <a:pPr>
              <a:spcAft>
                <a:spcPts val="800"/>
              </a:spcAft>
            </a:pPr>
            <a:r>
              <a:rPr lang="en-GB" sz="1900" kern="0" dirty="0">
                <a:effectLst/>
                <a:ea typeface="Times New Roman" panose="02020603050405020304" pitchFamily="18" charset="0"/>
                <a:cs typeface="Times New Roman" panose="02020603050405020304" pitchFamily="18" charset="0"/>
              </a:rPr>
              <a:t>Dinner </a:t>
            </a:r>
            <a:endParaRPr lang="en-GB" sz="1900" kern="100" dirty="0">
              <a:effectLst/>
              <a:ea typeface="Aptos" panose="020B0004020202020204" pitchFamily="34" charset="0"/>
              <a:cs typeface="Times New Roman" panose="02020603050405020304" pitchFamily="18" charset="0"/>
            </a:endParaRPr>
          </a:p>
          <a:p>
            <a:endParaRPr lang="en-GB" sz="1000" dirty="0"/>
          </a:p>
        </p:txBody>
      </p:sp>
      <p:pic>
        <p:nvPicPr>
          <p:cNvPr id="9" name="Picture 8" descr="A logo with a wing and text&#10;&#10;Description automatically generated">
            <a:extLst>
              <a:ext uri="{FF2B5EF4-FFF2-40B4-BE49-F238E27FC236}">
                <a16:creationId xmlns:a16="http://schemas.microsoft.com/office/drawing/2014/main" id="{2E3BB06A-88B1-BDFE-9754-0F023C8CB17C}"/>
              </a:ext>
            </a:extLst>
          </p:cNvPr>
          <p:cNvPicPr>
            <a:picLocks noChangeAspect="1"/>
          </p:cNvPicPr>
          <p:nvPr/>
        </p:nvPicPr>
        <p:blipFill rotWithShape="1">
          <a:blip r:embed="rId7">
            <a:extLst>
              <a:ext uri="{28A0092B-C50C-407E-A947-70E740481C1C}">
                <a14:useLocalDpi xmlns:a14="http://schemas.microsoft.com/office/drawing/2010/main" val="0"/>
              </a:ext>
            </a:extLst>
          </a:blip>
          <a:srcRect l="2837" t="18129" r="3222" b="22430"/>
          <a:stretch/>
        </p:blipFill>
        <p:spPr>
          <a:xfrm>
            <a:off x="3049" y="1"/>
            <a:ext cx="1533143" cy="570986"/>
          </a:xfrm>
          <a:prstGeom prst="rect">
            <a:avLst/>
          </a:prstGeom>
        </p:spPr>
      </p:pic>
      <p:pic>
        <p:nvPicPr>
          <p:cNvPr id="11" name="Picture 10" descr="A green and grey text on a black background&#10;&#10;Description automatically generated">
            <a:extLst>
              <a:ext uri="{FF2B5EF4-FFF2-40B4-BE49-F238E27FC236}">
                <a16:creationId xmlns:a16="http://schemas.microsoft.com/office/drawing/2014/main" id="{BC16D55C-720A-B2A0-6AD8-931DCFCF33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51778" y="237744"/>
            <a:ext cx="2357341" cy="375523"/>
          </a:xfrm>
          <a:prstGeom prst="rect">
            <a:avLst/>
          </a:prstGeom>
        </p:spPr>
      </p:pic>
    </p:spTree>
    <p:extLst>
      <p:ext uri="{BB962C8B-B14F-4D97-AF65-F5344CB8AC3E}">
        <p14:creationId xmlns:p14="http://schemas.microsoft.com/office/powerpoint/2010/main" val="3125018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8BA6C-1B8A-DB0B-E0A8-D826C81FEE48}"/>
              </a:ext>
            </a:extLst>
          </p:cNvPr>
          <p:cNvSpPr>
            <a:spLocks noGrp="1"/>
          </p:cNvSpPr>
          <p:nvPr>
            <p:ph type="title"/>
          </p:nvPr>
        </p:nvSpPr>
        <p:spPr>
          <a:xfrm>
            <a:off x="832338" y="590577"/>
            <a:ext cx="10515600" cy="823912"/>
          </a:xfrm>
        </p:spPr>
        <p:txBody>
          <a:bodyPr>
            <a:normAutofit/>
          </a:bodyPr>
          <a:lstStyle/>
          <a:p>
            <a:r>
              <a:rPr lang="en-GB" sz="2800" b="1" dirty="0"/>
              <a:t>Day 1 Wineries and Vineyards </a:t>
            </a:r>
          </a:p>
        </p:txBody>
      </p:sp>
      <p:sp>
        <p:nvSpPr>
          <p:cNvPr id="3" name="Text Placeholder 2">
            <a:extLst>
              <a:ext uri="{FF2B5EF4-FFF2-40B4-BE49-F238E27FC236}">
                <a16:creationId xmlns:a16="http://schemas.microsoft.com/office/drawing/2014/main" id="{EDAEC331-6B02-5D74-B045-CB9AFF6E50ED}"/>
              </a:ext>
            </a:extLst>
          </p:cNvPr>
          <p:cNvSpPr>
            <a:spLocks noGrp="1"/>
          </p:cNvSpPr>
          <p:nvPr>
            <p:ph type="body" idx="1"/>
          </p:nvPr>
        </p:nvSpPr>
        <p:spPr>
          <a:xfrm>
            <a:off x="832338" y="976568"/>
            <a:ext cx="5157787" cy="823912"/>
          </a:xfrm>
        </p:spPr>
        <p:txBody>
          <a:bodyPr/>
          <a:lstStyle/>
          <a:p>
            <a:r>
              <a:rPr lang="en-GB" dirty="0"/>
              <a:t>Charles Palmer</a:t>
            </a:r>
          </a:p>
        </p:txBody>
      </p:sp>
      <p:sp>
        <p:nvSpPr>
          <p:cNvPr id="4" name="Content Placeholder 3">
            <a:extLst>
              <a:ext uri="{FF2B5EF4-FFF2-40B4-BE49-F238E27FC236}">
                <a16:creationId xmlns:a16="http://schemas.microsoft.com/office/drawing/2014/main" id="{BD54583F-C92D-1E25-BEAE-52B475D13282}"/>
              </a:ext>
            </a:extLst>
          </p:cNvPr>
          <p:cNvSpPr>
            <a:spLocks noGrp="1"/>
          </p:cNvSpPr>
          <p:nvPr>
            <p:ph sz="half" idx="2"/>
          </p:nvPr>
        </p:nvSpPr>
        <p:spPr>
          <a:xfrm>
            <a:off x="749523" y="1891444"/>
            <a:ext cx="5157787" cy="4463636"/>
          </a:xfrm>
        </p:spPr>
        <p:txBody>
          <a:bodyPr>
            <a:normAutofit fontScale="62500" lnSpcReduction="20000"/>
          </a:bodyPr>
          <a:lstStyle/>
          <a:p>
            <a:pPr>
              <a:lnSpc>
                <a:spcPct val="115000"/>
              </a:lnSpc>
              <a:spcAft>
                <a:spcPts val="800"/>
              </a:spcAft>
            </a:pPr>
            <a:r>
              <a:rPr lang="en-GB" sz="1900" kern="100" dirty="0">
                <a:effectLst/>
                <a:latin typeface="Aptos" panose="020B0004020202020204" pitchFamily="34" charset="0"/>
                <a:ea typeface="Aptos" panose="020B0004020202020204" pitchFamily="34" charset="0"/>
                <a:cs typeface="Times New Roman" panose="02020603050405020304" pitchFamily="18" charset="0"/>
              </a:rPr>
              <a:t>Charles Palmer and his wife Sally first took on Wickham Manor Estate in 1998 after having farmed previously in West Sussex for 21 years. </a:t>
            </a:r>
          </a:p>
          <a:p>
            <a:pPr>
              <a:lnSpc>
                <a:spcPct val="115000"/>
              </a:lnSpc>
              <a:spcAft>
                <a:spcPts val="800"/>
              </a:spcAft>
            </a:pPr>
            <a:r>
              <a:rPr lang="en-GB" sz="1900" kern="100" dirty="0">
                <a:effectLst/>
                <a:latin typeface="Aptos" panose="020B0004020202020204" pitchFamily="34" charset="0"/>
                <a:ea typeface="Aptos" panose="020B0004020202020204" pitchFamily="34" charset="0"/>
                <a:cs typeface="Times New Roman" panose="02020603050405020304" pitchFamily="18" charset="0"/>
              </a:rPr>
              <a:t>Charles and his family hand planted their first vines in 2006 specifically with the aim of producing a sparkling wine of the highest standard. </a:t>
            </a:r>
          </a:p>
          <a:p>
            <a:pPr>
              <a:lnSpc>
                <a:spcPct val="115000"/>
              </a:lnSpc>
              <a:spcAft>
                <a:spcPts val="800"/>
              </a:spcAft>
            </a:pPr>
            <a:r>
              <a:rPr lang="en-GB" sz="1900" kern="100" dirty="0">
                <a:effectLst/>
                <a:latin typeface="Aptos" panose="020B0004020202020204" pitchFamily="34" charset="0"/>
                <a:ea typeface="Aptos" panose="020B0004020202020204" pitchFamily="34" charset="0"/>
                <a:cs typeface="Times New Roman" panose="02020603050405020304" pitchFamily="18" charset="0"/>
              </a:rPr>
              <a:t>The estate covers a total of 120 acres of which 40 acres are in vines. </a:t>
            </a:r>
          </a:p>
          <a:p>
            <a:pPr>
              <a:lnSpc>
                <a:spcPct val="115000"/>
              </a:lnSpc>
              <a:spcAft>
                <a:spcPts val="800"/>
              </a:spcAft>
            </a:pPr>
            <a:r>
              <a:rPr lang="en-GB" sz="1900" kern="100" dirty="0">
                <a:effectLst/>
                <a:latin typeface="Aptos" panose="020B0004020202020204" pitchFamily="34" charset="0"/>
                <a:ea typeface="Aptos" panose="020B0004020202020204" pitchFamily="34" charset="0"/>
                <a:cs typeface="Times New Roman" panose="02020603050405020304" pitchFamily="18" charset="0"/>
              </a:rPr>
              <a:t>Production of every wine is carried out in house by winemakers Charles and his son Robert, in small batches with meticulous attention to detail. </a:t>
            </a:r>
          </a:p>
          <a:p>
            <a:pPr>
              <a:lnSpc>
                <a:spcPct val="115000"/>
              </a:lnSpc>
              <a:spcAft>
                <a:spcPts val="800"/>
              </a:spcAft>
            </a:pPr>
            <a:r>
              <a:rPr lang="en-GB" sz="1900" kern="100" dirty="0">
                <a:effectLst/>
                <a:latin typeface="Aptos" panose="020B0004020202020204" pitchFamily="34" charset="0"/>
                <a:ea typeface="Aptos" panose="020B0004020202020204" pitchFamily="34" charset="0"/>
                <a:cs typeface="Times New Roman" panose="02020603050405020304" pitchFamily="18" charset="0"/>
              </a:rPr>
              <a:t>Since 2018 as a result of the constantly warming climate, the family now makes a range of still wines along side their sparkling wines, using specific clones of Pinot Noir and Chardonnay that Charles planted with this in mind. </a:t>
            </a:r>
          </a:p>
          <a:p>
            <a:pPr>
              <a:lnSpc>
                <a:spcPct val="115000"/>
              </a:lnSpc>
              <a:spcAft>
                <a:spcPts val="800"/>
              </a:spcAft>
            </a:pPr>
            <a:r>
              <a:rPr lang="en-GB" sz="1900" kern="100" dirty="0">
                <a:effectLst/>
                <a:latin typeface="Aptos" panose="020B0004020202020204" pitchFamily="34" charset="0"/>
                <a:ea typeface="Aptos" panose="020B0004020202020204" pitchFamily="34" charset="0"/>
                <a:cs typeface="Times New Roman" panose="02020603050405020304" pitchFamily="18" charset="0"/>
              </a:rPr>
              <a:t>Every effort is made to ensure only the best grapes are produced and selected according to the family’s exacting standards. The result is a small and exciting collection of vintage </a:t>
            </a:r>
            <a:r>
              <a:rPr lang="en-GB" sz="19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still and</a:t>
            </a:r>
            <a:r>
              <a:rPr lang="en-GB" sz="19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9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sparkling wines</a:t>
            </a:r>
            <a:r>
              <a:rPr lang="en-GB" sz="1900" kern="100" dirty="0">
                <a:effectLst/>
                <a:latin typeface="Aptos" panose="020B0004020202020204" pitchFamily="34" charset="0"/>
                <a:ea typeface="Aptos" panose="020B0004020202020204" pitchFamily="34" charset="0"/>
                <a:cs typeface="Times New Roman" panose="02020603050405020304" pitchFamily="18" charset="0"/>
              </a:rPr>
              <a:t>, each vintage is unique and characterful in its own way.</a:t>
            </a:r>
          </a:p>
          <a:p>
            <a:endParaRPr lang="en-GB" dirty="0"/>
          </a:p>
        </p:txBody>
      </p:sp>
      <p:sp>
        <p:nvSpPr>
          <p:cNvPr id="5" name="Text Placeholder 4">
            <a:extLst>
              <a:ext uri="{FF2B5EF4-FFF2-40B4-BE49-F238E27FC236}">
                <a16:creationId xmlns:a16="http://schemas.microsoft.com/office/drawing/2014/main" id="{391783DD-E070-ABA8-3E1E-CE389AAA81D7}"/>
              </a:ext>
            </a:extLst>
          </p:cNvPr>
          <p:cNvSpPr>
            <a:spLocks noGrp="1"/>
          </p:cNvSpPr>
          <p:nvPr>
            <p:ph type="body" sz="quarter" idx="3"/>
          </p:nvPr>
        </p:nvSpPr>
        <p:spPr>
          <a:xfrm>
            <a:off x="6558280" y="957051"/>
            <a:ext cx="5183188" cy="823912"/>
          </a:xfrm>
        </p:spPr>
        <p:txBody>
          <a:bodyPr/>
          <a:lstStyle/>
          <a:p>
            <a:r>
              <a:rPr lang="en-GB" dirty="0" err="1"/>
              <a:t>Oxney</a:t>
            </a:r>
            <a:r>
              <a:rPr lang="en-GB" dirty="0"/>
              <a:t> Estate</a:t>
            </a:r>
          </a:p>
        </p:txBody>
      </p:sp>
      <p:pic>
        <p:nvPicPr>
          <p:cNvPr id="10" name="Content Placeholder 9">
            <a:extLst>
              <a:ext uri="{FF2B5EF4-FFF2-40B4-BE49-F238E27FC236}">
                <a16:creationId xmlns:a16="http://schemas.microsoft.com/office/drawing/2014/main" id="{F35635F7-136C-09F0-C4BE-5617B39E55EA}"/>
              </a:ext>
            </a:extLst>
          </p:cNvPr>
          <p:cNvPicPr>
            <a:picLocks noGrp="1" noChangeAspect="1"/>
          </p:cNvPicPr>
          <p:nvPr>
            <p:ph sz="quarter" idx="4"/>
          </p:nvPr>
        </p:nvPicPr>
        <p:blipFill rotWithShape="1">
          <a:blip r:embed="rId3"/>
          <a:srcRect l="11904"/>
          <a:stretch/>
        </p:blipFill>
        <p:spPr>
          <a:xfrm>
            <a:off x="10579756" y="586089"/>
            <a:ext cx="1161712" cy="2019014"/>
          </a:xfrm>
        </p:spPr>
      </p:pic>
      <p:pic>
        <p:nvPicPr>
          <p:cNvPr id="8" name="Picture 7">
            <a:extLst>
              <a:ext uri="{FF2B5EF4-FFF2-40B4-BE49-F238E27FC236}">
                <a16:creationId xmlns:a16="http://schemas.microsoft.com/office/drawing/2014/main" id="{076D2CF7-D6FC-C4C7-49D5-CA8FF0B148F0}"/>
              </a:ext>
            </a:extLst>
          </p:cNvPr>
          <p:cNvPicPr>
            <a:picLocks noChangeAspect="1"/>
          </p:cNvPicPr>
          <p:nvPr/>
        </p:nvPicPr>
        <p:blipFill>
          <a:blip r:embed="rId4"/>
          <a:stretch>
            <a:fillRect/>
          </a:stretch>
        </p:blipFill>
        <p:spPr>
          <a:xfrm>
            <a:off x="2283541" y="5757991"/>
            <a:ext cx="2279316" cy="1100009"/>
          </a:xfrm>
          <a:prstGeom prst="rect">
            <a:avLst/>
          </a:prstGeom>
        </p:spPr>
      </p:pic>
      <p:sp>
        <p:nvSpPr>
          <p:cNvPr id="11" name="TextBox 10">
            <a:extLst>
              <a:ext uri="{FF2B5EF4-FFF2-40B4-BE49-F238E27FC236}">
                <a16:creationId xmlns:a16="http://schemas.microsoft.com/office/drawing/2014/main" id="{BCC643C3-1FDD-BFAA-B572-847925FB1D1E}"/>
              </a:ext>
            </a:extLst>
          </p:cNvPr>
          <p:cNvSpPr txBox="1"/>
          <p:nvPr/>
        </p:nvSpPr>
        <p:spPr>
          <a:xfrm>
            <a:off x="6380703" y="1891444"/>
            <a:ext cx="5157787" cy="4381712"/>
          </a:xfrm>
          <a:prstGeom prst="rect">
            <a:avLst/>
          </a:prstGeom>
          <a:noFill/>
        </p:spPr>
        <p:txBody>
          <a:bodyPr wrap="square" rtlCol="0">
            <a:spAutoFit/>
          </a:bodyPr>
          <a:lstStyle/>
          <a:p>
            <a:pPr marL="171450" indent="-171450">
              <a:buFont typeface="Arial" panose="020B0604020202020204" pitchFamily="34" charset="0"/>
              <a:buChar char="•"/>
            </a:pPr>
            <a:r>
              <a:rPr lang="en-US" sz="1200" b="0" i="0" dirty="0" err="1">
                <a:solidFill>
                  <a:srgbClr val="1F1F1F"/>
                </a:solidFill>
                <a:effectLst/>
                <a:highlight>
                  <a:srgbClr val="FFFFFF"/>
                </a:highlight>
                <a:latin typeface="Google Sans"/>
              </a:rPr>
              <a:t>Oxney</a:t>
            </a:r>
            <a:r>
              <a:rPr lang="en-US" sz="1200" b="0" i="0" dirty="0">
                <a:solidFill>
                  <a:srgbClr val="1F1F1F"/>
                </a:solidFill>
                <a:effectLst/>
                <a:highlight>
                  <a:srgbClr val="FFFFFF"/>
                </a:highlight>
                <a:latin typeface="Google Sans"/>
              </a:rPr>
              <a:t> is the living and hard-working dream of a couple,</a:t>
            </a:r>
          </a:p>
          <a:p>
            <a:pPr marL="171450" indent="-171450">
              <a:buFont typeface="Arial" panose="020B0604020202020204" pitchFamily="34" charset="0"/>
              <a:buChar char="•"/>
            </a:pPr>
            <a:r>
              <a:rPr lang="en-US" sz="1200" b="0" i="0" dirty="0">
                <a:solidFill>
                  <a:srgbClr val="040C28"/>
                </a:solidFill>
                <a:effectLst/>
                <a:latin typeface="Google Sans"/>
              </a:rPr>
              <a:t>Kristin </a:t>
            </a:r>
            <a:r>
              <a:rPr lang="en-US" sz="1200" b="0" i="0" dirty="0" err="1">
                <a:solidFill>
                  <a:srgbClr val="040C28"/>
                </a:solidFill>
                <a:effectLst/>
                <a:latin typeface="Google Sans"/>
              </a:rPr>
              <a:t>Syltevik</a:t>
            </a:r>
            <a:r>
              <a:rPr lang="en-US" sz="1200" b="0" i="0" dirty="0">
                <a:solidFill>
                  <a:srgbClr val="040C28"/>
                </a:solidFill>
                <a:effectLst/>
                <a:latin typeface="Google Sans"/>
              </a:rPr>
              <a:t> and her partner Paul Dobson</a:t>
            </a:r>
            <a:r>
              <a:rPr lang="en-US" sz="1200" b="0" i="0" dirty="0">
                <a:solidFill>
                  <a:srgbClr val="1F1F1F"/>
                </a:solidFill>
                <a:effectLst/>
                <a:highlight>
                  <a:srgbClr val="FFFFFF"/>
                </a:highlight>
                <a:latin typeface="Google Sans"/>
              </a:rPr>
              <a:t> who gave up their</a:t>
            </a:r>
          </a:p>
          <a:p>
            <a:pPr marL="171450" indent="-171450">
              <a:buFont typeface="Arial" panose="020B0604020202020204" pitchFamily="34" charset="0"/>
              <a:buChar char="•"/>
            </a:pPr>
            <a:r>
              <a:rPr lang="en-US" sz="1200" b="0" i="0" dirty="0">
                <a:solidFill>
                  <a:srgbClr val="1F1F1F"/>
                </a:solidFill>
                <a:effectLst/>
                <a:highlight>
                  <a:srgbClr val="FFFFFF"/>
                </a:highlight>
                <a:latin typeface="Google Sans"/>
              </a:rPr>
              <a:t>former careers to become farmers and wine makers</a:t>
            </a:r>
          </a:p>
          <a:p>
            <a:pPr marL="171450" indent="-171450">
              <a:buFont typeface="Arial" panose="020B0604020202020204" pitchFamily="34" charset="0"/>
              <a:buChar char="•"/>
            </a:pPr>
            <a:endParaRPr lang="en-US" sz="1200" dirty="0">
              <a:solidFill>
                <a:srgbClr val="1F1F1F"/>
              </a:solidFill>
              <a:highlight>
                <a:srgbClr val="FFFFFF"/>
              </a:highlight>
              <a:latin typeface="Google Sans"/>
            </a:endParaRPr>
          </a:p>
          <a:p>
            <a:pPr marL="171450" indent="-171450">
              <a:lnSpc>
                <a:spcPct val="115000"/>
              </a:lnSpc>
              <a:spcAft>
                <a:spcPts val="800"/>
              </a:spcAft>
              <a:buFont typeface="Arial" panose="020B06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Over 35 acres of vines their organic grapes make an increasingly celebrated range of still and sparkling wines. </a:t>
            </a:r>
          </a:p>
          <a:p>
            <a:pPr marL="171450" indent="-171450">
              <a:lnSpc>
                <a:spcPct val="115000"/>
              </a:lnSpc>
              <a:spcAft>
                <a:spcPts val="800"/>
              </a:spcAft>
              <a:buFont typeface="Arial" panose="020B0604020202020204" pitchFamily="34" charset="0"/>
              <a:buChar char="•"/>
            </a:pPr>
            <a:r>
              <a:rPr lang="en-GB" sz="1200" kern="100" dirty="0" err="1">
                <a:effectLst/>
                <a:latin typeface="Aptos" panose="020B0004020202020204" pitchFamily="34" charset="0"/>
                <a:ea typeface="Aptos" panose="020B0004020202020204" pitchFamily="34" charset="0"/>
                <a:cs typeface="Times New Roman" panose="02020603050405020304" pitchFamily="18" charset="0"/>
              </a:rPr>
              <a:t>Oxney’s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vineyard work focuses on promoting natural disease resistance: cover crops, natural sprays, careful canopy management and manual and mechanical weed control all result in stronger vines and healthier grapes</a:t>
            </a:r>
          </a:p>
          <a:p>
            <a:pPr marL="171450" indent="-171450">
              <a:lnSpc>
                <a:spcPct val="115000"/>
              </a:lnSpc>
              <a:spcAft>
                <a:spcPts val="800"/>
              </a:spcAft>
              <a:buFont typeface="Arial" panose="020B06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 wines are made in a converted Grade II listed square </a:t>
            </a:r>
            <a:r>
              <a:rPr lang="en-GB" sz="1200" kern="100" dirty="0" err="1">
                <a:effectLst/>
                <a:latin typeface="Aptos" panose="020B0004020202020204" pitchFamily="34" charset="0"/>
                <a:ea typeface="Aptos" panose="020B0004020202020204" pitchFamily="34" charset="0"/>
                <a:cs typeface="Times New Roman" panose="02020603050405020304" pitchFamily="18" charset="0"/>
              </a:rPr>
              <a:t>oast</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house, kitted out in the latest winery equipment. </a:t>
            </a:r>
          </a:p>
          <a:p>
            <a:pPr marL="171450" indent="-171450">
              <a:lnSpc>
                <a:spcPct val="115000"/>
              </a:lnSpc>
              <a:spcAft>
                <a:spcPts val="800"/>
              </a:spcAft>
              <a:buFont typeface="Arial" panose="020B06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Their winemaking relies on technology such as temperature control and gentle pneumatic pressing, with a sustainable, low-intervention approach, favouring wild ferments, no filtration and minimal use of SO2.</a:t>
            </a:r>
          </a:p>
          <a:p>
            <a:pPr marL="171450" indent="-171450">
              <a:lnSpc>
                <a:spcPct val="115000"/>
              </a:lnSpc>
              <a:spcAft>
                <a:spcPts val="800"/>
              </a:spcAft>
              <a:buFont typeface="Arial" panose="020B06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Biomass heat for the winery operations is generated using wood chip sourced from their own coppiced woodland.</a:t>
            </a:r>
          </a:p>
          <a:p>
            <a:endParaRPr lang="en-GB" dirty="0"/>
          </a:p>
        </p:txBody>
      </p:sp>
      <p:pic>
        <p:nvPicPr>
          <p:cNvPr id="12" name="Picture 11" descr="A logo with a wing and text&#10;&#10;Description automatically generated">
            <a:extLst>
              <a:ext uri="{FF2B5EF4-FFF2-40B4-BE49-F238E27FC236}">
                <a16:creationId xmlns:a16="http://schemas.microsoft.com/office/drawing/2014/main" id="{A1D37BA8-C8DF-DAF1-3B55-F8871F53FC09}"/>
              </a:ext>
            </a:extLst>
          </p:cNvPr>
          <p:cNvPicPr>
            <a:picLocks noChangeAspect="1"/>
          </p:cNvPicPr>
          <p:nvPr/>
        </p:nvPicPr>
        <p:blipFill rotWithShape="1">
          <a:blip r:embed="rId5">
            <a:extLst>
              <a:ext uri="{28A0092B-C50C-407E-A947-70E740481C1C}">
                <a14:useLocalDpi xmlns:a14="http://schemas.microsoft.com/office/drawing/2010/main" val="0"/>
              </a:ext>
            </a:extLst>
          </a:blip>
          <a:srcRect l="2837" t="18129" r="3222" b="22430"/>
          <a:stretch/>
        </p:blipFill>
        <p:spPr>
          <a:xfrm>
            <a:off x="45490" y="0"/>
            <a:ext cx="1573696" cy="586089"/>
          </a:xfrm>
          <a:prstGeom prst="rect">
            <a:avLst/>
          </a:prstGeom>
        </p:spPr>
      </p:pic>
      <p:pic>
        <p:nvPicPr>
          <p:cNvPr id="13" name="Picture 12" descr="A green and grey text on a black background&#10;&#10;Description automatically generated">
            <a:extLst>
              <a:ext uri="{FF2B5EF4-FFF2-40B4-BE49-F238E27FC236}">
                <a16:creationId xmlns:a16="http://schemas.microsoft.com/office/drawing/2014/main" id="{6CEB0E7E-9074-6B65-CF7C-416BE56727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51778" y="237744"/>
            <a:ext cx="2357341" cy="375523"/>
          </a:xfrm>
          <a:prstGeom prst="rect">
            <a:avLst/>
          </a:prstGeom>
        </p:spPr>
      </p:pic>
    </p:spTree>
    <p:extLst>
      <p:ext uri="{BB962C8B-B14F-4D97-AF65-F5344CB8AC3E}">
        <p14:creationId xmlns:p14="http://schemas.microsoft.com/office/powerpoint/2010/main" val="2734747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9E6F5-BBC5-605B-3BD2-97D9CF14F399}"/>
            </a:ext>
          </a:extLst>
        </p:cNvPr>
        <p:cNvGrpSpPr/>
        <p:nvPr/>
      </p:nvGrpSpPr>
      <p:grpSpPr>
        <a:xfrm>
          <a:off x="0" y="0"/>
          <a:ext cx="0" cy="0"/>
          <a:chOff x="0" y="0"/>
          <a:chExt cx="0" cy="0"/>
        </a:xfrm>
      </p:grpSpPr>
      <p:pic>
        <p:nvPicPr>
          <p:cNvPr id="1026" name="Picture 2" descr="Grand Lounge">
            <a:extLst>
              <a:ext uri="{FF2B5EF4-FFF2-40B4-BE49-F238E27FC236}">
                <a16:creationId xmlns:a16="http://schemas.microsoft.com/office/drawing/2014/main" id="{28E4E9A3-2D7F-57B8-713E-920FBE75F9B7}"/>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l="14314" r="6149" b="2"/>
          <a:stretch/>
        </p:blipFill>
        <p:spPr bwMode="auto">
          <a:xfrm>
            <a:off x="304" y="-20320"/>
            <a:ext cx="4445462" cy="3730714"/>
          </a:xfrm>
          <a:custGeom>
            <a:avLst/>
            <a:gdLst/>
            <a:ahLst/>
            <a:cxnLst/>
            <a:rect l="l" t="t" r="r" b="b"/>
            <a:pathLst>
              <a:path w="4443799" h="3776782">
                <a:moveTo>
                  <a:pt x="0" y="0"/>
                </a:moveTo>
                <a:lnTo>
                  <a:pt x="4164578" y="0"/>
                </a:lnTo>
                <a:lnTo>
                  <a:pt x="4238884" y="154250"/>
                </a:lnTo>
                <a:cubicBezTo>
                  <a:pt x="4370833" y="466214"/>
                  <a:pt x="4443799" y="809200"/>
                  <a:pt x="4443799" y="1169228"/>
                </a:cubicBezTo>
                <a:cubicBezTo>
                  <a:pt x="4443799" y="2609341"/>
                  <a:pt x="3276357" y="3776782"/>
                  <a:pt x="1836244" y="3776782"/>
                </a:cubicBezTo>
                <a:cubicBezTo>
                  <a:pt x="1206195" y="3776782"/>
                  <a:pt x="628337" y="3553326"/>
                  <a:pt x="177598" y="3181344"/>
                </a:cubicBezTo>
                <a:lnTo>
                  <a:pt x="0" y="3019932"/>
                </a:lnTo>
                <a:close/>
              </a:path>
            </a:pathLst>
          </a:custGeom>
          <a:noFill/>
          <a:effectLst>
            <a:softEdge rad="0"/>
          </a:effectLst>
          <a:extLst>
            <a:ext uri="{909E8E84-426E-40DD-AFC4-6F175D3DCCD1}">
              <a14:hiddenFill xmlns:a14="http://schemas.microsoft.com/office/drawing/2010/main">
                <a:solidFill>
                  <a:srgbClr val="FFFFFF"/>
                </a:solidFill>
              </a14:hiddenFill>
            </a:ext>
          </a:extLst>
        </p:spPr>
      </p:pic>
      <p:pic>
        <p:nvPicPr>
          <p:cNvPr id="1028" name="Picture 4" descr="Crown">
            <a:extLst>
              <a:ext uri="{FF2B5EF4-FFF2-40B4-BE49-F238E27FC236}">
                <a16:creationId xmlns:a16="http://schemas.microsoft.com/office/drawing/2014/main" id="{DA649A35-854F-5134-E022-C75A1DD12526}"/>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l="22156" r="-4" b="-4"/>
          <a:stretch/>
        </p:blipFill>
        <p:spPr bwMode="auto">
          <a:xfrm>
            <a:off x="8578" y="3917279"/>
            <a:ext cx="3440586" cy="2950205"/>
          </a:xfrm>
          <a:custGeom>
            <a:avLst/>
            <a:gdLst/>
            <a:ahLst/>
            <a:cxnLst/>
            <a:rect l="l" t="t" r="r" b="b"/>
            <a:pathLst>
              <a:path w="3440586" h="2950205">
                <a:moveTo>
                  <a:pt x="1539166" y="0"/>
                </a:moveTo>
                <a:cubicBezTo>
                  <a:pt x="2589292" y="0"/>
                  <a:pt x="3440586" y="851294"/>
                  <a:pt x="3440586" y="1901419"/>
                </a:cubicBezTo>
                <a:cubicBezTo>
                  <a:pt x="3440586" y="2229583"/>
                  <a:pt x="3357452" y="2538330"/>
                  <a:pt x="3211095" y="2807749"/>
                </a:cubicBezTo>
                <a:lnTo>
                  <a:pt x="3124550" y="2950205"/>
                </a:lnTo>
                <a:lnTo>
                  <a:pt x="0" y="2950205"/>
                </a:lnTo>
                <a:lnTo>
                  <a:pt x="0" y="788141"/>
                </a:lnTo>
                <a:lnTo>
                  <a:pt x="71938" y="691940"/>
                </a:lnTo>
                <a:cubicBezTo>
                  <a:pt x="420687" y="269355"/>
                  <a:pt x="948471" y="0"/>
                  <a:pt x="1539166"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7D3DA456-31A1-D2D3-35CA-ECC792F45EB3}"/>
              </a:ext>
            </a:extLst>
          </p:cNvPr>
          <p:cNvPicPr>
            <a:picLocks noChangeAspect="1" noChangeArrowheads="1"/>
          </p:cNvPicPr>
          <p:nvPr/>
        </p:nvPicPr>
        <p:blipFill>
          <a:blip r:embed="rId4">
            <a:alphaModFix/>
            <a:extLst>
              <a:ext uri="{28A0092B-C50C-407E-A947-70E740481C1C}">
                <a14:useLocalDpi xmlns:a14="http://schemas.microsoft.com/office/drawing/2010/main" val="0"/>
              </a:ext>
            </a:extLst>
          </a:blip>
          <a:srcRect t="1138"/>
          <a:stretch/>
        </p:blipFill>
        <p:spPr bwMode="auto">
          <a:xfrm>
            <a:off x="3125968" y="2564970"/>
            <a:ext cx="3316388" cy="3278632"/>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CEA8BA4B-EB78-5DA9-3344-EB636802248C}"/>
              </a:ext>
            </a:extLst>
          </p:cNvPr>
          <p:cNvSpPr>
            <a:spLocks noGrp="1"/>
          </p:cNvSpPr>
          <p:nvPr>
            <p:ph idx="1"/>
          </p:nvPr>
        </p:nvSpPr>
        <p:spPr>
          <a:xfrm>
            <a:off x="6734684" y="2437029"/>
            <a:ext cx="4333468" cy="3639289"/>
          </a:xfrm>
        </p:spPr>
        <p:txBody>
          <a:bodyPr anchor="ctr">
            <a:normAutofit/>
          </a:bodyPr>
          <a:lstStyle/>
          <a:p>
            <a:pPr marL="0" indent="0">
              <a:spcAft>
                <a:spcPts val="800"/>
              </a:spcAft>
              <a:buNone/>
            </a:pPr>
            <a:endParaRPr lang="en-GB" sz="1800" kern="100" dirty="0">
              <a:solidFill>
                <a:schemeClr val="tx2"/>
              </a:solidFill>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solidFill>
                  <a:schemeClr val="tx2"/>
                </a:solidFill>
                <a:effectLst/>
                <a:latin typeface="Aptos Narrow" panose="020B0004020202020204" pitchFamily="34" charset="0"/>
                <a:ea typeface="Times New Roman" panose="02020603050405020304" pitchFamily="18" charset="0"/>
                <a:cs typeface="Times New Roman" panose="02020603050405020304" pitchFamily="18" charset="0"/>
              </a:rPr>
              <a:t>Arrive at hotel (Old Rectory Hastings) </a:t>
            </a:r>
            <a:endParaRPr lang="en-GB" sz="1800" kern="100" dirty="0">
              <a:solidFill>
                <a:schemeClr val="tx2"/>
              </a:solidFill>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solidFill>
                  <a:schemeClr val="tx2"/>
                </a:solidFill>
                <a:effectLst/>
                <a:latin typeface="Aptos Narrow" panose="020B0004020202020204" pitchFamily="34" charset="0"/>
                <a:ea typeface="Times New Roman" panose="02020603050405020304" pitchFamily="18" charset="0"/>
                <a:cs typeface="Times New Roman" panose="02020603050405020304" pitchFamily="18" charset="0"/>
              </a:rPr>
              <a:t>Welcome Dinner</a:t>
            </a:r>
            <a:endParaRPr lang="en-GB" sz="1800" kern="100" dirty="0">
              <a:solidFill>
                <a:schemeClr val="tx2"/>
              </a:solidFill>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solidFill>
                  <a:schemeClr val="tx2"/>
                </a:solidFill>
                <a:effectLst/>
                <a:latin typeface="Aptos Narrow" panose="020B0004020202020204" pitchFamily="34" charset="0"/>
                <a:ea typeface="Times New Roman" panose="02020603050405020304" pitchFamily="18" charset="0"/>
                <a:cs typeface="Times New Roman" panose="02020603050405020304" pitchFamily="18" charset="0"/>
              </a:rPr>
              <a:t>Tasting menu with local ingredients and accompanying wines</a:t>
            </a:r>
            <a:endParaRPr lang="en-GB" sz="1800" kern="100" dirty="0">
              <a:solidFill>
                <a:schemeClr val="tx2"/>
              </a:solidFill>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solidFill>
                  <a:schemeClr val="tx2"/>
                </a:solidFill>
                <a:effectLst/>
                <a:latin typeface="Aptos Narrow" panose="020B0004020202020204" pitchFamily="34" charset="0"/>
                <a:ea typeface="Times New Roman" panose="02020603050405020304" pitchFamily="18" charset="0"/>
                <a:cs typeface="Times New Roman" panose="02020603050405020304" pitchFamily="18" charset="0"/>
              </a:rPr>
              <a:t>Spa treatments available at hotel if arrive early </a:t>
            </a:r>
          </a:p>
          <a:p>
            <a:pPr>
              <a:spcAft>
                <a:spcPts val="800"/>
              </a:spcAft>
            </a:pPr>
            <a:r>
              <a:rPr lang="en-GB" sz="1800" kern="0" dirty="0">
                <a:solidFill>
                  <a:schemeClr val="tx2"/>
                </a:solidFill>
                <a:latin typeface="Aptos Narrow" panose="020B0004020202020204" pitchFamily="34" charset="0"/>
                <a:ea typeface="Aptos" panose="020B0004020202020204" pitchFamily="34" charset="0"/>
                <a:cs typeface="Times New Roman" panose="02020603050405020304" pitchFamily="18" charset="0"/>
              </a:rPr>
              <a:t>Overnight stay at hotel (night 1) </a:t>
            </a:r>
            <a:endParaRPr lang="en-GB" sz="1800" kern="100" dirty="0">
              <a:solidFill>
                <a:schemeClr val="tx2"/>
              </a:solidFill>
              <a:effectLst/>
              <a:latin typeface="Aptos" panose="020B0004020202020204" pitchFamily="34" charset="0"/>
              <a:ea typeface="Aptos" panose="020B0004020202020204" pitchFamily="34" charset="0"/>
              <a:cs typeface="Times New Roman" panose="02020603050405020304" pitchFamily="18" charset="0"/>
            </a:endParaRPr>
          </a:p>
          <a:p>
            <a:pPr marL="0" indent="0">
              <a:spcAft>
                <a:spcPts val="800"/>
              </a:spcAft>
              <a:buNone/>
            </a:pPr>
            <a:endParaRPr lang="en-GB" sz="1800" kern="100" dirty="0">
              <a:solidFill>
                <a:schemeClr val="tx2"/>
              </a:solidFill>
              <a:effectLst/>
              <a:latin typeface="Aptos" panose="020B0004020202020204" pitchFamily="34" charset="0"/>
              <a:ea typeface="Aptos" panose="020B0004020202020204" pitchFamily="34" charset="0"/>
              <a:cs typeface="Times New Roman" panose="02020603050405020304" pitchFamily="18" charset="0"/>
            </a:endParaRPr>
          </a:p>
          <a:p>
            <a:endParaRPr lang="en-GB" sz="1800" dirty="0">
              <a:solidFill>
                <a:schemeClr val="tx2"/>
              </a:solidFill>
            </a:endParaRPr>
          </a:p>
        </p:txBody>
      </p:sp>
      <p:sp>
        <p:nvSpPr>
          <p:cNvPr id="2" name="Title 1">
            <a:extLst>
              <a:ext uri="{FF2B5EF4-FFF2-40B4-BE49-F238E27FC236}">
                <a16:creationId xmlns:a16="http://schemas.microsoft.com/office/drawing/2014/main" id="{3DBC80E1-708A-D16F-2BE5-A376348EBE34}"/>
              </a:ext>
            </a:extLst>
          </p:cNvPr>
          <p:cNvSpPr>
            <a:spLocks noGrp="1"/>
          </p:cNvSpPr>
          <p:nvPr>
            <p:ph type="title"/>
          </p:nvPr>
        </p:nvSpPr>
        <p:spPr>
          <a:xfrm>
            <a:off x="7462520" y="-2581733"/>
            <a:ext cx="2453640" cy="259221"/>
          </a:xfrm>
        </p:spPr>
        <p:txBody>
          <a:bodyPr>
            <a:normAutofit/>
          </a:bodyPr>
          <a:lstStyle/>
          <a:p>
            <a:r>
              <a:rPr lang="en-GB" sz="1100"/>
              <a:t>Day 1 </a:t>
            </a:r>
          </a:p>
        </p:txBody>
      </p:sp>
      <p:sp>
        <p:nvSpPr>
          <p:cNvPr id="8" name="TextBox 7">
            <a:extLst>
              <a:ext uri="{FF2B5EF4-FFF2-40B4-BE49-F238E27FC236}">
                <a16:creationId xmlns:a16="http://schemas.microsoft.com/office/drawing/2014/main" id="{2B56A9C5-F90A-58B8-7DDE-4FD5245A58E8}"/>
              </a:ext>
            </a:extLst>
          </p:cNvPr>
          <p:cNvSpPr txBox="1"/>
          <p:nvPr/>
        </p:nvSpPr>
        <p:spPr>
          <a:xfrm>
            <a:off x="5120640" y="1475705"/>
            <a:ext cx="6746240" cy="523220"/>
          </a:xfrm>
          <a:prstGeom prst="rect">
            <a:avLst/>
          </a:prstGeom>
          <a:noFill/>
        </p:spPr>
        <p:txBody>
          <a:bodyPr wrap="square" rtlCol="0">
            <a:spAutoFit/>
          </a:bodyPr>
          <a:lstStyle/>
          <a:p>
            <a:r>
              <a:rPr lang="en-GB" sz="2800" b="1" dirty="0"/>
              <a:t>Night 1   </a:t>
            </a:r>
          </a:p>
        </p:txBody>
      </p:sp>
      <p:pic>
        <p:nvPicPr>
          <p:cNvPr id="9" name="Picture 8" descr="A logo with a wing and text&#10;&#10;Description automatically generated">
            <a:extLst>
              <a:ext uri="{FF2B5EF4-FFF2-40B4-BE49-F238E27FC236}">
                <a16:creationId xmlns:a16="http://schemas.microsoft.com/office/drawing/2014/main" id="{15840BDF-DD0F-24CA-895A-E4ACEE276F21}"/>
              </a:ext>
            </a:extLst>
          </p:cNvPr>
          <p:cNvPicPr>
            <a:picLocks noChangeAspect="1"/>
          </p:cNvPicPr>
          <p:nvPr/>
        </p:nvPicPr>
        <p:blipFill rotWithShape="1">
          <a:blip r:embed="rId5">
            <a:extLst>
              <a:ext uri="{28A0092B-C50C-407E-A947-70E740481C1C}">
                <a14:useLocalDpi xmlns:a14="http://schemas.microsoft.com/office/drawing/2010/main" val="0"/>
              </a:ext>
            </a:extLst>
          </a:blip>
          <a:srcRect l="2837" t="18129" r="3222" b="22430"/>
          <a:stretch/>
        </p:blipFill>
        <p:spPr>
          <a:xfrm>
            <a:off x="-16016" y="-67483"/>
            <a:ext cx="1408819" cy="524684"/>
          </a:xfrm>
          <a:prstGeom prst="rect">
            <a:avLst/>
          </a:prstGeom>
        </p:spPr>
      </p:pic>
      <p:pic>
        <p:nvPicPr>
          <p:cNvPr id="10" name="Picture 9" descr="A green and grey text on a black background&#10;&#10;Description automatically generated">
            <a:extLst>
              <a:ext uri="{FF2B5EF4-FFF2-40B4-BE49-F238E27FC236}">
                <a16:creationId xmlns:a16="http://schemas.microsoft.com/office/drawing/2014/main" id="{C6C9A907-FC5F-B339-9266-F99FE0BBF9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99750" y="165736"/>
            <a:ext cx="2809370" cy="447531"/>
          </a:xfrm>
          <a:prstGeom prst="rect">
            <a:avLst/>
          </a:prstGeom>
        </p:spPr>
      </p:pic>
    </p:spTree>
    <p:extLst>
      <p:ext uri="{BB962C8B-B14F-4D97-AF65-F5344CB8AC3E}">
        <p14:creationId xmlns:p14="http://schemas.microsoft.com/office/powerpoint/2010/main" val="2546395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2C63567-9A18-430B-817B-152D609F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3D993F-2F65-CB92-FA99-D6BF96D0584B}"/>
              </a:ext>
            </a:extLst>
          </p:cNvPr>
          <p:cNvSpPr>
            <a:spLocks noGrp="1"/>
          </p:cNvSpPr>
          <p:nvPr>
            <p:ph type="title"/>
          </p:nvPr>
        </p:nvSpPr>
        <p:spPr>
          <a:xfrm>
            <a:off x="6555112" y="15548"/>
            <a:ext cx="4789763" cy="1662878"/>
          </a:xfrm>
        </p:spPr>
        <p:txBody>
          <a:bodyPr>
            <a:normAutofit/>
          </a:bodyPr>
          <a:lstStyle/>
          <a:p>
            <a:r>
              <a:rPr lang="en-GB" sz="2800" b="1" dirty="0"/>
              <a:t>Day 2  </a:t>
            </a:r>
          </a:p>
        </p:txBody>
      </p:sp>
      <p:pic>
        <p:nvPicPr>
          <p:cNvPr id="13" name="Picture 12">
            <a:extLst>
              <a:ext uri="{FF2B5EF4-FFF2-40B4-BE49-F238E27FC236}">
                <a16:creationId xmlns:a16="http://schemas.microsoft.com/office/drawing/2014/main" id="{94F97BC2-11A8-912D-5B6E-33394BC2B018}"/>
              </a:ext>
            </a:extLst>
          </p:cNvPr>
          <p:cNvPicPr>
            <a:picLocks noChangeAspect="1"/>
          </p:cNvPicPr>
          <p:nvPr/>
        </p:nvPicPr>
        <p:blipFill>
          <a:blip r:embed="rId2"/>
          <a:srcRect t="31216" r="2" b="9851"/>
          <a:stretch/>
        </p:blipFill>
        <p:spPr>
          <a:xfrm>
            <a:off x="189570" y="170173"/>
            <a:ext cx="2799632" cy="3172965"/>
          </a:xfrm>
          <a:prstGeom prst="rect">
            <a:avLst/>
          </a:prstGeom>
        </p:spPr>
      </p:pic>
      <p:pic>
        <p:nvPicPr>
          <p:cNvPr id="6" name="Picture 5">
            <a:extLst>
              <a:ext uri="{FF2B5EF4-FFF2-40B4-BE49-F238E27FC236}">
                <a16:creationId xmlns:a16="http://schemas.microsoft.com/office/drawing/2014/main" id="{3360625B-76D8-7B74-D3C5-3BD36EF8E18C}"/>
              </a:ext>
            </a:extLst>
          </p:cNvPr>
          <p:cNvPicPr>
            <a:picLocks noChangeAspect="1"/>
          </p:cNvPicPr>
          <p:nvPr/>
        </p:nvPicPr>
        <p:blipFill>
          <a:blip r:embed="rId3"/>
          <a:srcRect t="3790" b="35861"/>
          <a:stretch/>
        </p:blipFill>
        <p:spPr>
          <a:xfrm flipH="1">
            <a:off x="3183414" y="170174"/>
            <a:ext cx="3001921" cy="2047053"/>
          </a:xfrm>
          <a:prstGeom prst="rect">
            <a:avLst/>
          </a:prstGeom>
        </p:spPr>
      </p:pic>
      <p:pic>
        <p:nvPicPr>
          <p:cNvPr id="17" name="Picture 16">
            <a:extLst>
              <a:ext uri="{FF2B5EF4-FFF2-40B4-BE49-F238E27FC236}">
                <a16:creationId xmlns:a16="http://schemas.microsoft.com/office/drawing/2014/main" id="{72979A72-A38E-7889-BAE8-2A9186B2618F}"/>
              </a:ext>
            </a:extLst>
          </p:cNvPr>
          <p:cNvPicPr>
            <a:picLocks noChangeAspect="1"/>
          </p:cNvPicPr>
          <p:nvPr/>
        </p:nvPicPr>
        <p:blipFill>
          <a:blip r:embed="rId4"/>
          <a:srcRect l="19166" r="4" b="4"/>
          <a:stretch/>
        </p:blipFill>
        <p:spPr>
          <a:xfrm>
            <a:off x="189570" y="3510992"/>
            <a:ext cx="2799632" cy="2614912"/>
          </a:xfrm>
          <a:prstGeom prst="rect">
            <a:avLst/>
          </a:prstGeom>
        </p:spPr>
      </p:pic>
      <p:pic>
        <p:nvPicPr>
          <p:cNvPr id="15" name="Picture 14">
            <a:extLst>
              <a:ext uri="{FF2B5EF4-FFF2-40B4-BE49-F238E27FC236}">
                <a16:creationId xmlns:a16="http://schemas.microsoft.com/office/drawing/2014/main" id="{FEA83675-5348-7FC5-505E-ABFB0C7324CE}"/>
              </a:ext>
            </a:extLst>
          </p:cNvPr>
          <p:cNvPicPr>
            <a:picLocks noChangeAspect="1"/>
          </p:cNvPicPr>
          <p:nvPr/>
        </p:nvPicPr>
        <p:blipFill>
          <a:blip r:embed="rId5"/>
          <a:srcRect t="26081" r="3" b="8829"/>
          <a:stretch/>
        </p:blipFill>
        <p:spPr>
          <a:xfrm>
            <a:off x="3183413" y="2410403"/>
            <a:ext cx="3001920" cy="1489926"/>
          </a:xfrm>
          <a:prstGeom prst="rect">
            <a:avLst/>
          </a:prstGeom>
        </p:spPr>
      </p:pic>
      <p:pic>
        <p:nvPicPr>
          <p:cNvPr id="10" name="Picture 9">
            <a:extLst>
              <a:ext uri="{FF2B5EF4-FFF2-40B4-BE49-F238E27FC236}">
                <a16:creationId xmlns:a16="http://schemas.microsoft.com/office/drawing/2014/main" id="{1B87FB53-9C00-5FAC-6D7B-DDBEB4955720}"/>
              </a:ext>
            </a:extLst>
          </p:cNvPr>
          <p:cNvPicPr>
            <a:picLocks noChangeAspect="1"/>
          </p:cNvPicPr>
          <p:nvPr/>
        </p:nvPicPr>
        <p:blipFill>
          <a:blip r:embed="rId6"/>
          <a:srcRect t="39604" r="-5" b="10766"/>
          <a:stretch/>
        </p:blipFill>
        <p:spPr>
          <a:xfrm>
            <a:off x="3183412" y="4072045"/>
            <a:ext cx="3010830" cy="2053861"/>
          </a:xfrm>
          <a:prstGeom prst="rect">
            <a:avLst/>
          </a:prstGeom>
        </p:spPr>
      </p:pic>
      <p:sp>
        <p:nvSpPr>
          <p:cNvPr id="3" name="Content Placeholder 2">
            <a:extLst>
              <a:ext uri="{FF2B5EF4-FFF2-40B4-BE49-F238E27FC236}">
                <a16:creationId xmlns:a16="http://schemas.microsoft.com/office/drawing/2014/main" id="{45657BC4-777E-5E6F-49D8-2CCBF772733A}"/>
              </a:ext>
            </a:extLst>
          </p:cNvPr>
          <p:cNvSpPr>
            <a:spLocks noGrp="1"/>
          </p:cNvSpPr>
          <p:nvPr>
            <p:ph idx="1"/>
          </p:nvPr>
        </p:nvSpPr>
        <p:spPr>
          <a:xfrm>
            <a:off x="6564019" y="1198880"/>
            <a:ext cx="5191101" cy="5421375"/>
          </a:xfrm>
        </p:spPr>
        <p:txBody>
          <a:bodyPr>
            <a:normAutofit fontScale="92500" lnSpcReduction="20000"/>
          </a:bodyPr>
          <a:lstStyle/>
          <a:p>
            <a:pPr>
              <a:spcAft>
                <a:spcPts val="800"/>
              </a:spcAft>
            </a:pPr>
            <a:r>
              <a:rPr lang="en-GB" sz="1800" kern="0" dirty="0">
                <a:effectLst/>
                <a:ea typeface="Times New Roman" panose="02020603050405020304" pitchFamily="18" charset="0"/>
                <a:cs typeface="Times New Roman" panose="02020603050405020304" pitchFamily="18" charset="0"/>
              </a:rPr>
              <a:t>Pick up from hotel  for full day guided tour of 2  artisanal vineyards</a:t>
            </a:r>
            <a:endParaRPr lang="en-GB" sz="1800" kern="0" dirty="0">
              <a:ea typeface="Times New Roman" panose="02020603050405020304" pitchFamily="18" charset="0"/>
              <a:cs typeface="Times New Roman" panose="02020603050405020304" pitchFamily="18" charset="0"/>
            </a:endParaRPr>
          </a:p>
          <a:p>
            <a:pPr>
              <a:spcAft>
                <a:spcPts val="800"/>
              </a:spcAft>
            </a:pPr>
            <a:r>
              <a:rPr lang="en-GB" sz="1800" kern="0" dirty="0">
                <a:effectLst/>
                <a:ea typeface="Times New Roman" panose="02020603050405020304" pitchFamily="18" charset="0"/>
                <a:cs typeface="Times New Roman" panose="02020603050405020304" pitchFamily="18" charset="0"/>
              </a:rPr>
              <a:t>One of these has diversified into Gin, Rum and other spirit Distillation</a:t>
            </a:r>
          </a:p>
          <a:p>
            <a:pPr>
              <a:spcAft>
                <a:spcPts val="800"/>
              </a:spcAft>
            </a:pPr>
            <a:r>
              <a:rPr lang="en-GB" sz="1800" kern="0" dirty="0">
                <a:effectLst/>
                <a:ea typeface="Times New Roman" panose="02020603050405020304" pitchFamily="18" charset="0"/>
                <a:cs typeface="Times New Roman" panose="02020603050405020304" pitchFamily="18" charset="0"/>
              </a:rPr>
              <a:t>Extended tutored wine (and spirit)</a:t>
            </a:r>
            <a:r>
              <a:rPr lang="en-GB" sz="1800" kern="0" dirty="0">
                <a:ea typeface="Times New Roman" panose="02020603050405020304" pitchFamily="18" charset="0"/>
                <a:cs typeface="Times New Roman" panose="02020603050405020304" pitchFamily="18" charset="0"/>
              </a:rPr>
              <a:t> </a:t>
            </a:r>
            <a:r>
              <a:rPr lang="en-GB" sz="1800" kern="0" dirty="0">
                <a:effectLst/>
                <a:ea typeface="Times New Roman" panose="02020603050405020304" pitchFamily="18" charset="0"/>
                <a:cs typeface="Times New Roman" panose="02020603050405020304" pitchFamily="18" charset="0"/>
              </a:rPr>
              <a:t>tastings </a:t>
            </a:r>
            <a:endParaRPr lang="en-GB" sz="1800" kern="0" dirty="0">
              <a:ea typeface="Times New Roman" panose="02020603050405020304" pitchFamily="18" charset="0"/>
              <a:cs typeface="Times New Roman" panose="02020603050405020304" pitchFamily="18" charset="0"/>
            </a:endParaRPr>
          </a:p>
          <a:p>
            <a:pPr>
              <a:spcAft>
                <a:spcPts val="800"/>
              </a:spcAft>
            </a:pPr>
            <a:r>
              <a:rPr lang="en-GB" sz="1800" kern="0" dirty="0">
                <a:effectLst/>
                <a:ea typeface="Times New Roman" panose="02020603050405020304" pitchFamily="18" charset="0"/>
                <a:cs typeface="Times New Roman" panose="02020603050405020304" pitchFamily="18" charset="0"/>
              </a:rPr>
              <a:t>Expert wine &amp; food guides </a:t>
            </a:r>
          </a:p>
          <a:p>
            <a:pPr>
              <a:spcAft>
                <a:spcPts val="800"/>
              </a:spcAft>
            </a:pPr>
            <a:r>
              <a:rPr lang="en-GB" sz="1800" kern="0" dirty="0">
                <a:effectLst/>
                <a:ea typeface="Times New Roman" panose="02020603050405020304" pitchFamily="18" charset="0"/>
                <a:cs typeface="Times New Roman" panose="02020603050405020304" pitchFamily="18" charset="0"/>
              </a:rPr>
              <a:t>First Vineyard/ Winery</a:t>
            </a:r>
            <a:r>
              <a:rPr lang="en-GB" sz="1800" kern="0" dirty="0">
                <a:ea typeface="Times New Roman" panose="02020603050405020304" pitchFamily="18" charset="0"/>
                <a:cs typeface="Times New Roman" panose="02020603050405020304" pitchFamily="18" charset="0"/>
              </a:rPr>
              <a:t> / Gin Distillery: </a:t>
            </a:r>
            <a:r>
              <a:rPr lang="en-GB" sz="1800" kern="0" dirty="0">
                <a:effectLst/>
                <a:ea typeface="Times New Roman" panose="02020603050405020304" pitchFamily="18" charset="0"/>
                <a:cs typeface="Times New Roman" panose="02020603050405020304" pitchFamily="18" charset="0"/>
              </a:rPr>
              <a:t>Henners</a:t>
            </a:r>
            <a:r>
              <a:rPr lang="en-GB" sz="1800" kern="0" dirty="0">
                <a:ea typeface="Times New Roman" panose="02020603050405020304" pitchFamily="18" charset="0"/>
                <a:cs typeface="Times New Roman" panose="02020603050405020304" pitchFamily="18" charset="0"/>
              </a:rPr>
              <a:t>, </a:t>
            </a:r>
            <a:r>
              <a:rPr lang="en-GB" sz="1800" b="1" kern="0" dirty="0">
                <a:ea typeface="Times New Roman" panose="02020603050405020304" pitchFamily="18" charset="0"/>
                <a:cs typeface="Times New Roman" panose="02020603050405020304" pitchFamily="18" charset="0"/>
              </a:rPr>
              <a:t>t</a:t>
            </a:r>
            <a:r>
              <a:rPr lang="en-GB" sz="1800" kern="0" dirty="0">
                <a:effectLst/>
                <a:ea typeface="Times New Roman" panose="02020603050405020304" pitchFamily="18" charset="0"/>
                <a:cs typeface="Times New Roman" panose="02020603050405020304" pitchFamily="18" charset="0"/>
              </a:rPr>
              <a:t>our and Tasting</a:t>
            </a:r>
          </a:p>
          <a:p>
            <a:pPr>
              <a:spcAft>
                <a:spcPts val="800"/>
              </a:spcAft>
            </a:pPr>
            <a:r>
              <a:rPr lang="en-GB" sz="1800" kern="0" dirty="0">
                <a:effectLst/>
                <a:ea typeface="Times New Roman" panose="02020603050405020304" pitchFamily="18" charset="0"/>
                <a:cs typeface="Times New Roman" panose="02020603050405020304" pitchFamily="18" charset="0"/>
              </a:rPr>
              <a:t>Vineyard feast lunch  with wines paired </a:t>
            </a:r>
            <a:endParaRPr lang="en-GB" sz="1800" kern="100" dirty="0">
              <a:effectLst/>
              <a:ea typeface="Aptos" panose="020B0004020202020204" pitchFamily="34" charset="0"/>
              <a:cs typeface="Times New Roman" panose="02020603050405020304" pitchFamily="18" charset="0"/>
            </a:endParaRPr>
          </a:p>
          <a:p>
            <a:pPr>
              <a:spcAft>
                <a:spcPts val="800"/>
              </a:spcAft>
            </a:pPr>
            <a:r>
              <a:rPr lang="en-GB" sz="1800" kern="0" dirty="0">
                <a:effectLst/>
                <a:ea typeface="Times New Roman" panose="02020603050405020304" pitchFamily="18" charset="0"/>
                <a:cs typeface="Times New Roman" panose="02020603050405020304" pitchFamily="18" charset="0"/>
              </a:rPr>
              <a:t>Second Vineyard/ Winery: </a:t>
            </a:r>
            <a:r>
              <a:rPr lang="en-GB" sz="1800" b="1" kern="0" dirty="0">
                <a:ea typeface="Times New Roman" panose="02020603050405020304" pitchFamily="18" charset="0"/>
                <a:cs typeface="Times New Roman" panose="02020603050405020304" pitchFamily="18" charset="0"/>
              </a:rPr>
              <a:t>Mountfield</a:t>
            </a:r>
            <a:r>
              <a:rPr lang="en-GB" sz="1800" kern="0" dirty="0">
                <a:effectLst/>
                <a:ea typeface="Times New Roman" panose="02020603050405020304" pitchFamily="18" charset="0"/>
                <a:cs typeface="Times New Roman" panose="02020603050405020304" pitchFamily="18" charset="0"/>
              </a:rPr>
              <a:t>, tour and tasting</a:t>
            </a:r>
          </a:p>
          <a:p>
            <a:pPr>
              <a:spcAft>
                <a:spcPts val="800"/>
              </a:spcAft>
            </a:pPr>
            <a:r>
              <a:rPr lang="en-GB" sz="1800" kern="0" dirty="0">
                <a:effectLst/>
                <a:ea typeface="Times New Roman" panose="02020603050405020304" pitchFamily="18" charset="0"/>
                <a:cs typeface="Times New Roman" panose="02020603050405020304" pitchFamily="18" charset="0"/>
              </a:rPr>
              <a:t>Collection and transport to and from hotel</a:t>
            </a:r>
          </a:p>
          <a:p>
            <a:pPr>
              <a:spcAft>
                <a:spcPts val="800"/>
              </a:spcAft>
            </a:pPr>
            <a:r>
              <a:rPr lang="en-GB" sz="1800" kern="0" dirty="0">
                <a:effectLst/>
                <a:ea typeface="Times New Roman" panose="02020603050405020304" pitchFamily="18" charset="0"/>
                <a:cs typeface="Times New Roman" panose="02020603050405020304" pitchFamily="18" charset="0"/>
              </a:rPr>
              <a:t>HD video and photography from your day</a:t>
            </a:r>
            <a:endParaRPr lang="en-GB" sz="1800" b="1" kern="100" dirty="0">
              <a:effectLst/>
              <a:ea typeface="Aptos" panose="020B0004020202020204" pitchFamily="34" charset="0"/>
              <a:cs typeface="Times New Roman" panose="02020603050405020304" pitchFamily="18" charset="0"/>
            </a:endParaRPr>
          </a:p>
          <a:p>
            <a:pPr>
              <a:spcAft>
                <a:spcPts val="800"/>
              </a:spcAft>
            </a:pPr>
            <a:r>
              <a:rPr lang="en-GB" sz="1800" kern="0" dirty="0">
                <a:effectLst/>
                <a:ea typeface="Times New Roman" panose="02020603050405020304" pitchFamily="18" charset="0"/>
                <a:cs typeface="Times New Roman" panose="02020603050405020304" pitchFamily="18" charset="0"/>
              </a:rPr>
              <a:t>Overnight stay at hotel (night 4) </a:t>
            </a:r>
            <a:endParaRPr lang="en-GB" sz="1800" kern="100" dirty="0">
              <a:effectLst/>
              <a:ea typeface="Aptos" panose="020B0004020202020204" pitchFamily="34" charset="0"/>
              <a:cs typeface="Times New Roman" panose="02020603050405020304" pitchFamily="18" charset="0"/>
            </a:endParaRPr>
          </a:p>
          <a:p>
            <a:pPr>
              <a:spcAft>
                <a:spcPts val="800"/>
              </a:spcAft>
            </a:pPr>
            <a:r>
              <a:rPr lang="en-GB" sz="1800" kern="0" dirty="0">
                <a:effectLst/>
                <a:ea typeface="Times New Roman" panose="02020603050405020304" pitchFamily="18" charset="0"/>
                <a:cs typeface="Times New Roman" panose="02020603050405020304" pitchFamily="18" charset="0"/>
              </a:rPr>
              <a:t>Dinner </a:t>
            </a:r>
            <a:endParaRPr lang="en-GB" sz="1800" kern="100" dirty="0">
              <a:effectLst/>
              <a:ea typeface="Aptos" panose="020B0004020202020204" pitchFamily="34" charset="0"/>
              <a:cs typeface="Times New Roman" panose="02020603050405020304" pitchFamily="18" charset="0"/>
            </a:endParaRPr>
          </a:p>
          <a:p>
            <a:endParaRPr lang="en-GB" sz="800" dirty="0"/>
          </a:p>
        </p:txBody>
      </p:sp>
      <p:pic>
        <p:nvPicPr>
          <p:cNvPr id="18" name="Picture 17" descr="A logo with a wing and text&#10;&#10;Description automatically generated">
            <a:extLst>
              <a:ext uri="{FF2B5EF4-FFF2-40B4-BE49-F238E27FC236}">
                <a16:creationId xmlns:a16="http://schemas.microsoft.com/office/drawing/2014/main" id="{15788D1A-B8CE-9286-624C-E5E1025A1EFF}"/>
              </a:ext>
            </a:extLst>
          </p:cNvPr>
          <p:cNvPicPr>
            <a:picLocks noChangeAspect="1"/>
          </p:cNvPicPr>
          <p:nvPr/>
        </p:nvPicPr>
        <p:blipFill rotWithShape="1">
          <a:blip r:embed="rId7">
            <a:extLst>
              <a:ext uri="{28A0092B-C50C-407E-A947-70E740481C1C}">
                <a14:useLocalDpi xmlns:a14="http://schemas.microsoft.com/office/drawing/2010/main" val="0"/>
              </a:ext>
            </a:extLst>
          </a:blip>
          <a:srcRect l="2837" t="18129" r="3222" b="22430"/>
          <a:stretch/>
        </p:blipFill>
        <p:spPr>
          <a:xfrm>
            <a:off x="3049" y="1"/>
            <a:ext cx="1533143" cy="570986"/>
          </a:xfrm>
          <a:prstGeom prst="rect">
            <a:avLst/>
          </a:prstGeom>
        </p:spPr>
      </p:pic>
      <p:pic>
        <p:nvPicPr>
          <p:cNvPr id="19" name="Picture 18" descr="A green and grey text on a black background&#10;&#10;Description automatically generated">
            <a:extLst>
              <a:ext uri="{FF2B5EF4-FFF2-40B4-BE49-F238E27FC236}">
                <a16:creationId xmlns:a16="http://schemas.microsoft.com/office/drawing/2014/main" id="{4509DB41-A2CA-0895-5070-319FD9D3F67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51778" y="237744"/>
            <a:ext cx="2357341" cy="375523"/>
          </a:xfrm>
          <a:prstGeom prst="rect">
            <a:avLst/>
          </a:prstGeom>
        </p:spPr>
      </p:pic>
    </p:spTree>
    <p:extLst>
      <p:ext uri="{BB962C8B-B14F-4D97-AF65-F5344CB8AC3E}">
        <p14:creationId xmlns:p14="http://schemas.microsoft.com/office/powerpoint/2010/main" val="3720929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8BA6C-1B8A-DB0B-E0A8-D826C81FEE48}"/>
              </a:ext>
            </a:extLst>
          </p:cNvPr>
          <p:cNvSpPr>
            <a:spLocks noGrp="1"/>
          </p:cNvSpPr>
          <p:nvPr>
            <p:ph type="title"/>
          </p:nvPr>
        </p:nvSpPr>
        <p:spPr>
          <a:xfrm>
            <a:off x="832338" y="590577"/>
            <a:ext cx="10515600" cy="823912"/>
          </a:xfrm>
        </p:spPr>
        <p:txBody>
          <a:bodyPr>
            <a:normAutofit/>
          </a:bodyPr>
          <a:lstStyle/>
          <a:p>
            <a:r>
              <a:rPr lang="en-GB" sz="2800" b="1" dirty="0"/>
              <a:t>Day 2 Wineries and Vineyards </a:t>
            </a:r>
          </a:p>
        </p:txBody>
      </p:sp>
      <p:sp>
        <p:nvSpPr>
          <p:cNvPr id="3" name="Text Placeholder 2">
            <a:extLst>
              <a:ext uri="{FF2B5EF4-FFF2-40B4-BE49-F238E27FC236}">
                <a16:creationId xmlns:a16="http://schemas.microsoft.com/office/drawing/2014/main" id="{EDAEC331-6B02-5D74-B045-CB9AFF6E50ED}"/>
              </a:ext>
            </a:extLst>
          </p:cNvPr>
          <p:cNvSpPr>
            <a:spLocks noGrp="1"/>
          </p:cNvSpPr>
          <p:nvPr>
            <p:ph type="body" idx="1"/>
          </p:nvPr>
        </p:nvSpPr>
        <p:spPr>
          <a:xfrm>
            <a:off x="832338" y="976568"/>
            <a:ext cx="5157787" cy="823912"/>
          </a:xfrm>
        </p:spPr>
        <p:txBody>
          <a:bodyPr/>
          <a:lstStyle/>
          <a:p>
            <a:r>
              <a:rPr lang="en-GB" dirty="0"/>
              <a:t>Henners</a:t>
            </a:r>
          </a:p>
        </p:txBody>
      </p:sp>
      <p:sp>
        <p:nvSpPr>
          <p:cNvPr id="4" name="Content Placeholder 3">
            <a:extLst>
              <a:ext uri="{FF2B5EF4-FFF2-40B4-BE49-F238E27FC236}">
                <a16:creationId xmlns:a16="http://schemas.microsoft.com/office/drawing/2014/main" id="{BD54583F-C92D-1E25-BEAE-52B475D13282}"/>
              </a:ext>
            </a:extLst>
          </p:cNvPr>
          <p:cNvSpPr>
            <a:spLocks noGrp="1"/>
          </p:cNvSpPr>
          <p:nvPr>
            <p:ph sz="half" idx="2"/>
          </p:nvPr>
        </p:nvSpPr>
        <p:spPr>
          <a:xfrm>
            <a:off x="530067" y="1800480"/>
            <a:ext cx="5157787" cy="4931064"/>
          </a:xfrm>
        </p:spPr>
        <p:txBody>
          <a:bodyPr>
            <a:noAutofit/>
          </a:bodyPr>
          <a:lstStyle/>
          <a:p>
            <a:pPr marL="342900" lvl="0" indent="-342900">
              <a:lnSpc>
                <a:spcPct val="115000"/>
              </a:lnSpc>
              <a:buFont typeface="Symbol" panose="05050102010706020507" pitchFamily="18" charset="2"/>
              <a:buChar char=""/>
            </a:pPr>
            <a:r>
              <a:rPr lang="en-GB" sz="1200" kern="100" dirty="0">
                <a:solidFill>
                  <a:schemeClr val="tx1">
                    <a:lumMod val="65000"/>
                    <a:lumOff val="35000"/>
                  </a:schemeClr>
                </a:solidFill>
                <a:effectLst/>
                <a:ea typeface="Aptos" panose="020B0004020202020204" pitchFamily="34" charset="0"/>
                <a:cs typeface="Times New Roman" panose="02020603050405020304" pitchFamily="18" charset="0"/>
              </a:rPr>
              <a:t>Nestled 5 miles from the sea, Henners Vineyard was established in the picturesque village of </a:t>
            </a:r>
            <a:r>
              <a:rPr lang="en-GB" sz="1200" kern="100" dirty="0" err="1">
                <a:solidFill>
                  <a:schemeClr val="tx1">
                    <a:lumMod val="65000"/>
                    <a:lumOff val="35000"/>
                  </a:schemeClr>
                </a:solidFill>
                <a:effectLst/>
                <a:ea typeface="Aptos" panose="020B0004020202020204" pitchFamily="34" charset="0"/>
                <a:cs typeface="Times New Roman" panose="02020603050405020304" pitchFamily="18" charset="0"/>
              </a:rPr>
              <a:t>Herstmonceux</a:t>
            </a:r>
            <a:r>
              <a:rPr lang="en-GB" sz="1200" kern="100" dirty="0">
                <a:solidFill>
                  <a:schemeClr val="tx1">
                    <a:lumMod val="65000"/>
                    <a:lumOff val="35000"/>
                  </a:schemeClr>
                </a:solidFill>
                <a:effectLst/>
                <a:ea typeface="Aptos" panose="020B0004020202020204" pitchFamily="34" charset="0"/>
                <a:cs typeface="Times New Roman" panose="02020603050405020304" pitchFamily="18" charset="0"/>
              </a:rPr>
              <a:t> in 2007. </a:t>
            </a:r>
          </a:p>
          <a:p>
            <a:pPr marL="342900" lvl="0" indent="-342900">
              <a:lnSpc>
                <a:spcPct val="115000"/>
              </a:lnSpc>
              <a:buFont typeface="Symbol" panose="05050102010706020507" pitchFamily="18" charset="2"/>
              <a:buChar char=""/>
            </a:pPr>
            <a:r>
              <a:rPr lang="en-GB" sz="1200" kern="100" dirty="0">
                <a:solidFill>
                  <a:schemeClr val="tx1">
                    <a:lumMod val="65000"/>
                    <a:lumOff val="35000"/>
                  </a:schemeClr>
                </a:solidFill>
                <a:effectLst/>
                <a:ea typeface="Aptos" panose="020B0004020202020204" pitchFamily="34" charset="0"/>
                <a:cs typeface="Times New Roman" panose="02020603050405020304" pitchFamily="18" charset="0"/>
              </a:rPr>
              <a:t>Planted with  three classic sparkling grape varieties, Chardonnay, Pinot Noir and Pinot Meunier, the vineyard is in one of the driest, sunniest pockets of England.</a:t>
            </a:r>
          </a:p>
          <a:p>
            <a:pPr marL="342900" lvl="0" indent="-342900">
              <a:lnSpc>
                <a:spcPct val="115000"/>
              </a:lnSpc>
              <a:buFont typeface="Symbol" panose="05050102010706020507" pitchFamily="18" charset="2"/>
              <a:buChar char=""/>
            </a:pPr>
            <a:r>
              <a:rPr lang="en-GB" sz="1200" kern="100" dirty="0">
                <a:solidFill>
                  <a:schemeClr val="tx1">
                    <a:lumMod val="65000"/>
                    <a:lumOff val="35000"/>
                  </a:schemeClr>
                </a:solidFill>
                <a:effectLst/>
                <a:ea typeface="Aptos" panose="020B0004020202020204" pitchFamily="34" charset="0"/>
                <a:cs typeface="Times New Roman" panose="02020603050405020304" pitchFamily="18" charset="0"/>
              </a:rPr>
              <a:t>Strong coastal influence, low elevation and rich, free-draining clay soils make the site ideally suited for the production of quality sparkling and still wines. </a:t>
            </a:r>
          </a:p>
          <a:p>
            <a:pPr marL="342900" lvl="0" indent="-342900">
              <a:lnSpc>
                <a:spcPct val="115000"/>
              </a:lnSpc>
              <a:buFont typeface="Symbol" panose="05050102010706020507" pitchFamily="18" charset="2"/>
              <a:buChar char=""/>
            </a:pPr>
            <a:r>
              <a:rPr lang="en-GB" sz="1200" kern="100" dirty="0">
                <a:solidFill>
                  <a:schemeClr val="tx1">
                    <a:lumMod val="65000"/>
                    <a:lumOff val="35000"/>
                  </a:schemeClr>
                </a:solidFill>
                <a:effectLst/>
                <a:ea typeface="Aptos" panose="020B0004020202020204" pitchFamily="34" charset="0"/>
                <a:cs typeface="Times New Roman" panose="02020603050405020304" pitchFamily="18" charset="0"/>
              </a:rPr>
              <a:t>Sea breezes are key, minimising frost risk, reducing disease pressure and bringing a crisp salinity to the wines.</a:t>
            </a:r>
          </a:p>
          <a:p>
            <a:pPr marL="342900" lvl="0" indent="-342900">
              <a:lnSpc>
                <a:spcPct val="115000"/>
              </a:lnSpc>
              <a:buFont typeface="Symbol" panose="05050102010706020507" pitchFamily="18" charset="2"/>
              <a:buChar char=""/>
            </a:pPr>
            <a:r>
              <a:rPr lang="en-GB" sz="1200" kern="100" dirty="0">
                <a:solidFill>
                  <a:schemeClr val="tx1">
                    <a:lumMod val="65000"/>
                    <a:lumOff val="35000"/>
                  </a:schemeClr>
                </a:solidFill>
                <a:effectLst/>
                <a:ea typeface="Aptos" panose="020B0004020202020204" pitchFamily="34" charset="0"/>
                <a:cs typeface="Times New Roman" panose="02020603050405020304" pitchFamily="18" charset="0"/>
              </a:rPr>
              <a:t>In the winery,  a non interventionist approach is taken, made possible by the quality of the fruit. </a:t>
            </a:r>
          </a:p>
          <a:p>
            <a:pPr marL="342900" lvl="0" indent="-342900">
              <a:lnSpc>
                <a:spcPct val="115000"/>
              </a:lnSpc>
              <a:spcAft>
                <a:spcPts val="800"/>
              </a:spcAft>
              <a:buFont typeface="Symbol" panose="05050102010706020507" pitchFamily="18" charset="2"/>
              <a:buChar char=""/>
            </a:pPr>
            <a:r>
              <a:rPr lang="en-GB" sz="1200" kern="100" dirty="0">
                <a:solidFill>
                  <a:schemeClr val="tx1">
                    <a:lumMod val="65000"/>
                    <a:lumOff val="35000"/>
                  </a:schemeClr>
                </a:solidFill>
                <a:effectLst/>
                <a:ea typeface="Aptos" panose="020B0004020202020204" pitchFamily="34" charset="0"/>
                <a:cs typeface="Times New Roman" panose="02020603050405020304" pitchFamily="18" charset="0"/>
              </a:rPr>
              <a:t>Multiple vine clones and varieties are planted to give a broad palate of wines for final blending and oak barrels contribute character, depth, richness and layers to the wines. </a:t>
            </a:r>
          </a:p>
          <a:p>
            <a:pPr marL="342900" lvl="0" indent="-342900">
              <a:lnSpc>
                <a:spcPct val="115000"/>
              </a:lnSpc>
              <a:spcAft>
                <a:spcPts val="800"/>
              </a:spcAft>
              <a:buFont typeface="Symbol" panose="05050102010706020507" pitchFamily="18" charset="2"/>
              <a:buChar char=""/>
            </a:pPr>
            <a:r>
              <a:rPr lang="en-US" sz="1200" dirty="0">
                <a:solidFill>
                  <a:schemeClr val="tx1">
                    <a:lumMod val="65000"/>
                    <a:lumOff val="35000"/>
                  </a:schemeClr>
                </a:solidFill>
                <a:highlight>
                  <a:srgbClr val="FFFFFF"/>
                </a:highlight>
              </a:rPr>
              <a:t>Henners</a:t>
            </a:r>
            <a:r>
              <a:rPr lang="en-US" sz="1200" b="0" i="0" dirty="0">
                <a:solidFill>
                  <a:schemeClr val="tx1">
                    <a:lumMod val="65000"/>
                    <a:lumOff val="35000"/>
                  </a:schemeClr>
                </a:solidFill>
                <a:effectLst/>
                <a:highlight>
                  <a:srgbClr val="FFFFFF"/>
                </a:highlight>
              </a:rPr>
              <a:t> gin is distilled entirely from scratch using wine from </a:t>
            </a:r>
            <a:r>
              <a:rPr lang="en-US" sz="1200" dirty="0">
                <a:solidFill>
                  <a:schemeClr val="tx1">
                    <a:lumMod val="65000"/>
                    <a:lumOff val="35000"/>
                  </a:schemeClr>
                </a:solidFill>
                <a:highlight>
                  <a:srgbClr val="FFFFFF"/>
                </a:highlight>
              </a:rPr>
              <a:t>their own </a:t>
            </a:r>
            <a:r>
              <a:rPr lang="en-US" sz="1200" b="0" i="0" dirty="0">
                <a:solidFill>
                  <a:schemeClr val="tx1">
                    <a:lumMod val="65000"/>
                    <a:lumOff val="35000"/>
                  </a:schemeClr>
                </a:solidFill>
                <a:effectLst/>
                <a:highlight>
                  <a:srgbClr val="FFFFFF"/>
                </a:highlight>
              </a:rPr>
              <a:t>vineyards, in copper pot alembic stills at English </a:t>
            </a:r>
            <a:r>
              <a:rPr lang="en-US" sz="1200" b="1" i="0" dirty="0">
                <a:solidFill>
                  <a:schemeClr val="tx1">
                    <a:lumMod val="65000"/>
                    <a:lumOff val="35000"/>
                  </a:schemeClr>
                </a:solidFill>
                <a:effectLst/>
                <a:highlight>
                  <a:srgbClr val="FFFFFF"/>
                </a:highlight>
              </a:rPr>
              <a:t>Spirit</a:t>
            </a:r>
            <a:r>
              <a:rPr lang="en-US" sz="1200" b="0" i="0" dirty="0">
                <a:solidFill>
                  <a:schemeClr val="tx1">
                    <a:lumMod val="65000"/>
                    <a:lumOff val="35000"/>
                  </a:schemeClr>
                </a:solidFill>
                <a:effectLst/>
                <a:highlight>
                  <a:srgbClr val="FFFFFF"/>
                </a:highlight>
              </a:rPr>
              <a:t> Distillery nearby.  Other spirits are also now made by Henners including a Rum and a lemon liquor</a:t>
            </a:r>
            <a:endParaRPr lang="en-GB" sz="1200" dirty="0">
              <a:solidFill>
                <a:schemeClr val="tx1">
                  <a:lumMod val="65000"/>
                  <a:lumOff val="35000"/>
                </a:schemeClr>
              </a:solidFill>
            </a:endParaRPr>
          </a:p>
        </p:txBody>
      </p:sp>
      <p:sp>
        <p:nvSpPr>
          <p:cNvPr id="5" name="Text Placeholder 4">
            <a:extLst>
              <a:ext uri="{FF2B5EF4-FFF2-40B4-BE49-F238E27FC236}">
                <a16:creationId xmlns:a16="http://schemas.microsoft.com/office/drawing/2014/main" id="{391783DD-E070-ABA8-3E1E-CE389AAA81D7}"/>
              </a:ext>
            </a:extLst>
          </p:cNvPr>
          <p:cNvSpPr>
            <a:spLocks noGrp="1"/>
          </p:cNvSpPr>
          <p:nvPr>
            <p:ph type="body" sz="quarter" idx="3"/>
          </p:nvPr>
        </p:nvSpPr>
        <p:spPr>
          <a:xfrm>
            <a:off x="6252062" y="1151095"/>
            <a:ext cx="5183188" cy="823912"/>
          </a:xfrm>
        </p:spPr>
        <p:txBody>
          <a:bodyPr/>
          <a:lstStyle/>
          <a:p>
            <a:pPr algn="r"/>
            <a:r>
              <a:rPr lang="en-GB" dirty="0"/>
              <a:t>Mountfield</a:t>
            </a:r>
          </a:p>
        </p:txBody>
      </p:sp>
      <p:pic>
        <p:nvPicPr>
          <p:cNvPr id="12" name="Picture 11" descr="A logo with a wing and text&#10;&#10;Description automatically generated">
            <a:extLst>
              <a:ext uri="{FF2B5EF4-FFF2-40B4-BE49-F238E27FC236}">
                <a16:creationId xmlns:a16="http://schemas.microsoft.com/office/drawing/2014/main" id="{A1D37BA8-C8DF-DAF1-3B55-F8871F53FC09}"/>
              </a:ext>
            </a:extLst>
          </p:cNvPr>
          <p:cNvPicPr>
            <a:picLocks noChangeAspect="1"/>
          </p:cNvPicPr>
          <p:nvPr/>
        </p:nvPicPr>
        <p:blipFill rotWithShape="1">
          <a:blip r:embed="rId2">
            <a:extLst>
              <a:ext uri="{28A0092B-C50C-407E-A947-70E740481C1C}">
                <a14:useLocalDpi xmlns:a14="http://schemas.microsoft.com/office/drawing/2010/main" val="0"/>
              </a:ext>
            </a:extLst>
          </a:blip>
          <a:srcRect l="2837" t="18129" r="3222" b="22430"/>
          <a:stretch/>
        </p:blipFill>
        <p:spPr>
          <a:xfrm>
            <a:off x="45490" y="0"/>
            <a:ext cx="1573696" cy="586089"/>
          </a:xfrm>
          <a:prstGeom prst="rect">
            <a:avLst/>
          </a:prstGeom>
        </p:spPr>
      </p:pic>
      <p:pic>
        <p:nvPicPr>
          <p:cNvPr id="13" name="Picture 12" descr="A green and grey text on a black background&#10;&#10;Description automatically generated">
            <a:extLst>
              <a:ext uri="{FF2B5EF4-FFF2-40B4-BE49-F238E27FC236}">
                <a16:creationId xmlns:a16="http://schemas.microsoft.com/office/drawing/2014/main" id="{6CEB0E7E-9074-6B65-CF7C-416BE56727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1778" y="237744"/>
            <a:ext cx="2357341" cy="375523"/>
          </a:xfrm>
          <a:prstGeom prst="rect">
            <a:avLst/>
          </a:prstGeom>
        </p:spPr>
      </p:pic>
      <p:pic>
        <p:nvPicPr>
          <p:cNvPr id="7" name="Picture 6">
            <a:extLst>
              <a:ext uri="{FF2B5EF4-FFF2-40B4-BE49-F238E27FC236}">
                <a16:creationId xmlns:a16="http://schemas.microsoft.com/office/drawing/2014/main" id="{7FF5E7DD-AF05-A0BE-EC55-756F7D99F16E}"/>
              </a:ext>
            </a:extLst>
          </p:cNvPr>
          <p:cNvPicPr>
            <a:picLocks noChangeAspect="1"/>
          </p:cNvPicPr>
          <p:nvPr/>
        </p:nvPicPr>
        <p:blipFill>
          <a:blip r:embed="rId4"/>
          <a:stretch>
            <a:fillRect/>
          </a:stretch>
        </p:blipFill>
        <p:spPr>
          <a:xfrm>
            <a:off x="5687854" y="716718"/>
            <a:ext cx="1433097" cy="1083762"/>
          </a:xfrm>
          <a:prstGeom prst="rect">
            <a:avLst/>
          </a:prstGeom>
        </p:spPr>
      </p:pic>
      <p:sp>
        <p:nvSpPr>
          <p:cNvPr id="14" name="Content Placeholder 13">
            <a:extLst>
              <a:ext uri="{FF2B5EF4-FFF2-40B4-BE49-F238E27FC236}">
                <a16:creationId xmlns:a16="http://schemas.microsoft.com/office/drawing/2014/main" id="{3483D497-BA26-4729-E829-6FCA861EAF09}"/>
              </a:ext>
            </a:extLst>
          </p:cNvPr>
          <p:cNvSpPr>
            <a:spLocks noGrp="1"/>
          </p:cNvSpPr>
          <p:nvPr>
            <p:ph sz="quarter" idx="4"/>
          </p:nvPr>
        </p:nvSpPr>
        <p:spPr>
          <a:xfrm>
            <a:off x="5990125" y="2043089"/>
            <a:ext cx="5569268" cy="4311053"/>
          </a:xfrm>
        </p:spPr>
        <p:txBody>
          <a:bodyPr>
            <a:noAutofit/>
          </a:bodyPr>
          <a:lstStyle/>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 Mountfield Winery in Sussex has been developed over the last 12 years. </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 2016 Classic Cuvee, 2017 Rose and 2015 Blanc de </a:t>
            </a:r>
            <a:r>
              <a:rPr lang="en-GB" sz="1200" kern="100" dirty="0" err="1">
                <a:effectLst/>
                <a:latin typeface="Aptos" panose="020B0004020202020204" pitchFamily="34" charset="0"/>
                <a:ea typeface="Aptos" panose="020B0004020202020204" pitchFamily="34" charset="0"/>
                <a:cs typeface="Times New Roman" panose="02020603050405020304" pitchFamily="18" charset="0"/>
              </a:rPr>
              <a:t>blancs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were released last year. </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 vines were planted in 2012 with the vineyard facing south, at 50-85 meters altitude. </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It has good protection from wind and frost, and has great mineral balance. </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 soil is a mixture of greensand and clay over a bedrock of sandstone</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 owners developed an old dairy unit to create the winery next to the vineyard, so there is no delay from vine to press, preserving the quality of the fruit.</a:t>
            </a:r>
            <a:r>
              <a:rPr lang="en-GB" sz="1200" kern="100" spc="85" dirty="0">
                <a:solidFill>
                  <a:srgbClr val="000000"/>
                </a:solidFill>
                <a:effectLst/>
                <a:latin typeface="FuturaStd-Book"/>
                <a:ea typeface="Aptos" panose="020B0004020202020204" pitchFamily="34" charset="0"/>
                <a:cs typeface="Times New Roman" panose="02020603050405020304" pitchFamily="18" charset="0"/>
              </a:rPr>
              <a:t>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200" dirty="0">
                <a:effectLst/>
                <a:latin typeface="Aptos" panose="020B0004020202020204" pitchFamily="34" charset="0"/>
                <a:ea typeface="Aptos" panose="020B0004020202020204" pitchFamily="34" charset="0"/>
                <a:cs typeface="Times New Roman" panose="02020603050405020304" pitchFamily="18" charset="0"/>
              </a:rPr>
              <a:t>The tasting room is in the stables next to the house, </a:t>
            </a:r>
          </a:p>
          <a:p>
            <a:r>
              <a:rPr lang="en-GB" sz="1200" dirty="0">
                <a:effectLst/>
                <a:latin typeface="Aptos" panose="020B0004020202020204" pitchFamily="34" charset="0"/>
                <a:ea typeface="Aptos" panose="020B0004020202020204" pitchFamily="34" charset="0"/>
                <a:cs typeface="Times New Roman" panose="02020603050405020304" pitchFamily="18" charset="0"/>
              </a:rPr>
              <a:t>It has an amazing timber interior and a modern kitchen</a:t>
            </a:r>
            <a:endParaRPr lang="en-GB" sz="1200" dirty="0"/>
          </a:p>
        </p:txBody>
      </p:sp>
      <p:pic>
        <p:nvPicPr>
          <p:cNvPr id="16" name="Picture 15">
            <a:extLst>
              <a:ext uri="{FF2B5EF4-FFF2-40B4-BE49-F238E27FC236}">
                <a16:creationId xmlns:a16="http://schemas.microsoft.com/office/drawing/2014/main" id="{B741C33B-7D4A-8A8A-AFCC-E54E9D96F2BF}"/>
              </a:ext>
            </a:extLst>
          </p:cNvPr>
          <p:cNvPicPr>
            <a:picLocks noChangeAspect="1"/>
          </p:cNvPicPr>
          <p:nvPr/>
        </p:nvPicPr>
        <p:blipFill>
          <a:blip r:embed="rId5"/>
          <a:stretch>
            <a:fillRect/>
          </a:stretch>
        </p:blipFill>
        <p:spPr>
          <a:xfrm>
            <a:off x="10190497" y="5166929"/>
            <a:ext cx="1672319" cy="1486855"/>
          </a:xfrm>
          <a:prstGeom prst="rect">
            <a:avLst/>
          </a:prstGeom>
        </p:spPr>
      </p:pic>
    </p:spTree>
    <p:extLst>
      <p:ext uri="{BB962C8B-B14F-4D97-AF65-F5344CB8AC3E}">
        <p14:creationId xmlns:p14="http://schemas.microsoft.com/office/powerpoint/2010/main" val="2085968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29" name="Rectangle 4128">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ADB2B6-670B-F014-0DCE-C6EA9DD57453}"/>
              </a:ext>
            </a:extLst>
          </p:cNvPr>
          <p:cNvSpPr>
            <a:spLocks noGrp="1"/>
          </p:cNvSpPr>
          <p:nvPr>
            <p:ph type="title"/>
          </p:nvPr>
        </p:nvSpPr>
        <p:spPr>
          <a:xfrm>
            <a:off x="1001495" y="1400106"/>
            <a:ext cx="6125964" cy="705241"/>
          </a:xfrm>
        </p:spPr>
        <p:txBody>
          <a:bodyPr anchor="b">
            <a:normAutofit/>
          </a:bodyPr>
          <a:lstStyle/>
          <a:p>
            <a:r>
              <a:rPr lang="en-GB" sz="2800" b="1" dirty="0"/>
              <a:t>Day 3</a:t>
            </a:r>
          </a:p>
        </p:txBody>
      </p:sp>
      <p:sp>
        <p:nvSpPr>
          <p:cNvPr id="6" name="Content Placeholder 5">
            <a:extLst>
              <a:ext uri="{FF2B5EF4-FFF2-40B4-BE49-F238E27FC236}">
                <a16:creationId xmlns:a16="http://schemas.microsoft.com/office/drawing/2014/main" id="{CB31F944-A96F-D063-9675-7E89288E62CA}"/>
              </a:ext>
            </a:extLst>
          </p:cNvPr>
          <p:cNvSpPr>
            <a:spLocks noGrp="1"/>
          </p:cNvSpPr>
          <p:nvPr>
            <p:ph idx="1"/>
          </p:nvPr>
        </p:nvSpPr>
        <p:spPr>
          <a:xfrm>
            <a:off x="971368" y="2711395"/>
            <a:ext cx="4114801" cy="3465568"/>
          </a:xfrm>
        </p:spPr>
        <p:txBody>
          <a:bodyPr>
            <a:normAutofit fontScale="92500"/>
          </a:bodyPr>
          <a:lstStyle/>
          <a:p>
            <a:pPr>
              <a:spcAft>
                <a:spcPts val="800"/>
              </a:spcAft>
            </a:pPr>
            <a:r>
              <a:rPr lang="en-GB" sz="1800" kern="0" dirty="0">
                <a:effectLst/>
                <a:latin typeface="Aptos Narrow" panose="020B0004020202020204" pitchFamily="34" charset="0"/>
                <a:ea typeface="Times New Roman" panose="02020603050405020304" pitchFamily="18" charset="0"/>
                <a:cs typeface="Times New Roman" panose="02020603050405020304" pitchFamily="18" charset="0"/>
              </a:rPr>
              <a:t>Pick up from hotel</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effectLst/>
                <a:latin typeface="Aptos Narrow" panose="020B0004020202020204" pitchFamily="34" charset="0"/>
                <a:ea typeface="Times New Roman" panose="02020603050405020304" pitchFamily="18" charset="0"/>
                <a:cs typeface="Times New Roman" panose="02020603050405020304" pitchFamily="18" charset="0"/>
              </a:rPr>
              <a:t>Visit to local landmark (</a:t>
            </a:r>
            <a:r>
              <a:rPr lang="en-GB" sz="1800" kern="0" dirty="0" err="1">
                <a:effectLst/>
                <a:latin typeface="Aptos Narrow" panose="020B0004020202020204" pitchFamily="34" charset="0"/>
                <a:ea typeface="Times New Roman" panose="02020603050405020304" pitchFamily="18" charset="0"/>
                <a:cs typeface="Times New Roman" panose="02020603050405020304" pitchFamily="18" charset="0"/>
              </a:rPr>
              <a:t>Bodiam</a:t>
            </a:r>
            <a:r>
              <a:rPr lang="en-GB" sz="1800" kern="0" dirty="0">
                <a:effectLst/>
                <a:latin typeface="Aptos Narrow" panose="020B0004020202020204" pitchFamily="34" charset="0"/>
                <a:ea typeface="Times New Roman" panose="02020603050405020304" pitchFamily="18" charset="0"/>
                <a:cs typeface="Times New Roman" panose="02020603050405020304" pitchFamily="18" charset="0"/>
              </a:rPr>
              <a:t> Castle)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effectLst/>
                <a:latin typeface="Aptos Narrow" panose="020B0004020202020204" pitchFamily="34" charset="0"/>
                <a:ea typeface="Times New Roman" panose="02020603050405020304" pitchFamily="18" charset="0"/>
                <a:cs typeface="Times New Roman" panose="02020603050405020304" pitchFamily="18" charset="0"/>
              </a:rPr>
              <a:t>Pub lunch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effectLst/>
                <a:latin typeface="Aptos Narrow" panose="020B0004020202020204" pitchFamily="34" charset="0"/>
                <a:ea typeface="Times New Roman" panose="02020603050405020304" pitchFamily="18" charset="0"/>
                <a:cs typeface="Times New Roman" panose="02020603050405020304" pitchFamily="18" charset="0"/>
              </a:rPr>
              <a:t>Visit cider factory</a:t>
            </a:r>
            <a:r>
              <a:rPr lang="en-GB" sz="1800" kern="100" dirty="0">
                <a:latin typeface="Aptos" panose="020B0004020202020204" pitchFamily="34" charset="0"/>
                <a:ea typeface="Times New Roman" panose="02020603050405020304" pitchFamily="18" charset="0"/>
                <a:cs typeface="Times New Roman" panose="02020603050405020304" pitchFamily="18" charset="0"/>
              </a:rPr>
              <a:t> at Nightingales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effectLst/>
                <a:latin typeface="Aptos Narrow" panose="020B0004020202020204" pitchFamily="34" charset="0"/>
                <a:ea typeface="Times New Roman" panose="02020603050405020304" pitchFamily="18" charset="0"/>
                <a:cs typeface="Times New Roman" panose="02020603050405020304" pitchFamily="18" charset="0"/>
              </a:rPr>
              <a:t>Stop at Waterworks taproom (local brewery)  for local beer sampling</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effectLst/>
                <a:latin typeface="Calibri" panose="020F0502020204030204" pitchFamily="34" charset="0"/>
                <a:ea typeface="Times New Roman" panose="02020603050405020304" pitchFamily="18" charset="0"/>
                <a:cs typeface="Times New Roman" panose="02020603050405020304" pitchFamily="18" charset="0"/>
              </a:rPr>
              <a:t>Return to hotel / overnight stay (night 5)</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effectLst/>
                <a:latin typeface="Aptos Narrow" panose="020B0004020202020204" pitchFamily="34" charset="0"/>
                <a:ea typeface="Times New Roman" panose="02020603050405020304" pitchFamily="18" charset="0"/>
                <a:cs typeface="Times New Roman" panose="02020603050405020304" pitchFamily="18" charset="0"/>
              </a:rPr>
              <a:t>Dinner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1700" dirty="0"/>
          </a:p>
        </p:txBody>
      </p:sp>
      <p:pic>
        <p:nvPicPr>
          <p:cNvPr id="4106" name="Picture 10">
            <a:extLst>
              <a:ext uri="{FF2B5EF4-FFF2-40B4-BE49-F238E27FC236}">
                <a16:creationId xmlns:a16="http://schemas.microsoft.com/office/drawing/2014/main" id="{BD38F73A-2A80-85E2-0458-721AC37CBD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770" r="2" b="2"/>
          <a:stretch/>
        </p:blipFill>
        <p:spPr bwMode="auto">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a:noFill/>
          <a:extLst>
            <a:ext uri="{909E8E84-426E-40DD-AFC4-6F175D3DCCD1}">
              <a14:hiddenFill xmlns:a14="http://schemas.microsoft.com/office/drawing/2010/main">
                <a:solidFill>
                  <a:srgbClr val="FFFFFF"/>
                </a:solidFill>
              </a14:hiddenFill>
            </a:ext>
          </a:extLst>
        </p:spPr>
      </p:pic>
      <p:pic>
        <p:nvPicPr>
          <p:cNvPr id="4100" name="Picture 4" descr="Photo">
            <a:extLst>
              <a:ext uri="{FF2B5EF4-FFF2-40B4-BE49-F238E27FC236}">
                <a16:creationId xmlns:a16="http://schemas.microsoft.com/office/drawing/2014/main" id="{EEC25553-F0E8-77F8-5077-77AADD6896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137" r="14207" b="-1"/>
          <a:stretch/>
        </p:blipFill>
        <p:spPr bwMode="auto">
          <a:xfrm>
            <a:off x="5398276" y="2457970"/>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98E03CFD-8C19-88E3-1383-DE4AD2FA15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791" r="18424" b="3"/>
          <a:stretch/>
        </p:blipFill>
        <p:spPr bwMode="auto">
          <a:xfrm>
            <a:off x="7621024" y="-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a:noFill/>
          <a:extLst>
            <a:ext uri="{909E8E84-426E-40DD-AFC4-6F175D3DCCD1}">
              <a14:hiddenFill xmlns:a14="http://schemas.microsoft.com/office/drawing/2010/main">
                <a:solidFill>
                  <a:srgbClr val="FFFFFF"/>
                </a:solidFill>
              </a14:hiddenFill>
            </a:ext>
          </a:extLst>
        </p:spPr>
      </p:pic>
      <p:pic>
        <p:nvPicPr>
          <p:cNvPr id="9" name="Picture 8" descr="A logo with a wing and text&#10;&#10;Description automatically generated">
            <a:extLst>
              <a:ext uri="{FF2B5EF4-FFF2-40B4-BE49-F238E27FC236}">
                <a16:creationId xmlns:a16="http://schemas.microsoft.com/office/drawing/2014/main" id="{9AAD2EC5-7873-1DF4-4929-8D7CFDC4A48F}"/>
              </a:ext>
            </a:extLst>
          </p:cNvPr>
          <p:cNvPicPr>
            <a:picLocks noChangeAspect="1"/>
          </p:cNvPicPr>
          <p:nvPr/>
        </p:nvPicPr>
        <p:blipFill rotWithShape="1">
          <a:blip r:embed="rId5">
            <a:extLst>
              <a:ext uri="{28A0092B-C50C-407E-A947-70E740481C1C}">
                <a14:useLocalDpi xmlns:a14="http://schemas.microsoft.com/office/drawing/2010/main" val="0"/>
              </a:ext>
            </a:extLst>
          </a:blip>
          <a:srcRect l="2837" t="18129" r="3222" b="22430"/>
          <a:stretch/>
        </p:blipFill>
        <p:spPr>
          <a:xfrm>
            <a:off x="45490" y="0"/>
            <a:ext cx="1573696" cy="586089"/>
          </a:xfrm>
          <a:prstGeom prst="rect">
            <a:avLst/>
          </a:prstGeom>
        </p:spPr>
      </p:pic>
      <p:pic>
        <p:nvPicPr>
          <p:cNvPr id="10" name="Picture 9" descr="A green and grey text on a black background&#10;&#10;Description automatically generated">
            <a:extLst>
              <a:ext uri="{FF2B5EF4-FFF2-40B4-BE49-F238E27FC236}">
                <a16:creationId xmlns:a16="http://schemas.microsoft.com/office/drawing/2014/main" id="{51DD9DD9-F9FE-A723-3097-3D8440C0C9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89169" y="-82479"/>
            <a:ext cx="2357341" cy="375523"/>
          </a:xfrm>
          <a:prstGeom prst="rect">
            <a:avLst/>
          </a:prstGeom>
        </p:spPr>
      </p:pic>
    </p:spTree>
    <p:extLst>
      <p:ext uri="{BB962C8B-B14F-4D97-AF65-F5344CB8AC3E}">
        <p14:creationId xmlns:p14="http://schemas.microsoft.com/office/powerpoint/2010/main" val="580241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DD063-02D3-B6E9-1E57-AFCF984443D4}"/>
              </a:ext>
            </a:extLst>
          </p:cNvPr>
          <p:cNvSpPr>
            <a:spLocks noGrp="1"/>
          </p:cNvSpPr>
          <p:nvPr>
            <p:ph type="title"/>
          </p:nvPr>
        </p:nvSpPr>
        <p:spPr>
          <a:xfrm>
            <a:off x="720654" y="385161"/>
            <a:ext cx="10515600" cy="1325563"/>
          </a:xfrm>
        </p:spPr>
        <p:txBody>
          <a:bodyPr>
            <a:normAutofit/>
          </a:bodyPr>
          <a:lstStyle/>
          <a:p>
            <a:r>
              <a:rPr lang="en-GB" sz="2800" b="1" dirty="0"/>
              <a:t>Day 3 Visits</a:t>
            </a:r>
          </a:p>
        </p:txBody>
      </p:sp>
      <p:sp>
        <p:nvSpPr>
          <p:cNvPr id="3" name="Content Placeholder 2">
            <a:extLst>
              <a:ext uri="{FF2B5EF4-FFF2-40B4-BE49-F238E27FC236}">
                <a16:creationId xmlns:a16="http://schemas.microsoft.com/office/drawing/2014/main" id="{855F67FF-F819-5861-171C-D369F85D4BD1}"/>
              </a:ext>
            </a:extLst>
          </p:cNvPr>
          <p:cNvSpPr>
            <a:spLocks noGrp="1"/>
          </p:cNvSpPr>
          <p:nvPr>
            <p:ph sz="half" idx="1"/>
          </p:nvPr>
        </p:nvSpPr>
        <p:spPr>
          <a:xfrm>
            <a:off x="720654" y="1446119"/>
            <a:ext cx="5181600" cy="4351338"/>
          </a:xfrm>
        </p:spPr>
        <p:txBody>
          <a:bodyPr>
            <a:normAutofit/>
          </a:bodyPr>
          <a:lstStyle/>
          <a:p>
            <a:pPr marL="0" indent="0">
              <a:buNone/>
            </a:pPr>
            <a:r>
              <a:rPr lang="en-GB" dirty="0" err="1"/>
              <a:t>Bodiam</a:t>
            </a:r>
            <a:r>
              <a:rPr lang="en-GB" dirty="0"/>
              <a:t> Castle</a:t>
            </a:r>
          </a:p>
          <a:p>
            <a:pPr marL="0" indent="0">
              <a:buNone/>
            </a:pPr>
            <a:r>
              <a:rPr lang="en-US" sz="1200" b="0" i="0" dirty="0" err="1">
                <a:solidFill>
                  <a:schemeClr val="tx1">
                    <a:lumMod val="65000"/>
                    <a:lumOff val="35000"/>
                  </a:schemeClr>
                </a:solidFill>
                <a:effectLst/>
                <a:highlight>
                  <a:srgbClr val="FAF8F8"/>
                </a:highlight>
                <a:latin typeface="Arial" panose="020B0604020202020204" pitchFamily="34" charset="0"/>
              </a:rPr>
              <a:t>Bodiam</a:t>
            </a:r>
            <a:r>
              <a:rPr lang="en-US" sz="1200" b="0" i="0" dirty="0">
                <a:solidFill>
                  <a:schemeClr val="tx1">
                    <a:lumMod val="65000"/>
                    <a:lumOff val="35000"/>
                  </a:schemeClr>
                </a:solidFill>
                <a:effectLst/>
                <a:highlight>
                  <a:srgbClr val="FAF8F8"/>
                </a:highlight>
                <a:latin typeface="Arial" panose="020B0604020202020204" pitchFamily="34" charset="0"/>
              </a:rPr>
              <a:t> Castle was built around 1385 by Sir Edward </a:t>
            </a:r>
            <a:r>
              <a:rPr lang="en-US" sz="1200" b="0" i="0" dirty="0" err="1">
                <a:solidFill>
                  <a:schemeClr val="tx1">
                    <a:lumMod val="65000"/>
                    <a:lumOff val="35000"/>
                  </a:schemeClr>
                </a:solidFill>
                <a:effectLst/>
                <a:highlight>
                  <a:srgbClr val="FAF8F8"/>
                </a:highlight>
                <a:latin typeface="Arial" panose="020B0604020202020204" pitchFamily="34" charset="0"/>
              </a:rPr>
              <a:t>Dallingridge</a:t>
            </a:r>
            <a:r>
              <a:rPr lang="en-US" sz="1200" b="0" i="0" dirty="0">
                <a:solidFill>
                  <a:schemeClr val="tx1">
                    <a:lumMod val="65000"/>
                    <a:lumOff val="35000"/>
                  </a:schemeClr>
                </a:solidFill>
                <a:effectLst/>
                <a:highlight>
                  <a:srgbClr val="FAF8F8"/>
                </a:highlight>
                <a:latin typeface="Arial" panose="020B0604020202020204" pitchFamily="34" charset="0"/>
              </a:rPr>
              <a:t> and his wife Elizabeth. They lived in a turbulent age, with protests and social upheaval caused by the Black Death and royal disputes that led to the Wars of the Roses.</a:t>
            </a:r>
          </a:p>
          <a:p>
            <a:pPr marL="0" indent="0">
              <a:buNone/>
            </a:pPr>
            <a:r>
              <a:rPr lang="en-US" sz="1200" b="0" i="0" dirty="0">
                <a:solidFill>
                  <a:srgbClr val="474747"/>
                </a:solidFill>
                <a:effectLst/>
                <a:highlight>
                  <a:srgbClr val="FFFFFF"/>
                </a:highlight>
                <a:latin typeface="Arial" panose="020B0604020202020204" pitchFamily="34" charset="0"/>
              </a:rPr>
              <a:t>A 14th-century moated castle near Robertsbridge in East Sussex, England, it was built with the permission of Richard II, ostensibly to defend the area against French invasion during the Hundred Years' War</a:t>
            </a:r>
            <a:endParaRPr lang="en-US" sz="1200" b="0" i="0" dirty="0">
              <a:solidFill>
                <a:schemeClr val="tx1">
                  <a:lumMod val="65000"/>
                  <a:lumOff val="35000"/>
                </a:schemeClr>
              </a:solidFill>
              <a:effectLst/>
              <a:highlight>
                <a:srgbClr val="FAF8F8"/>
              </a:highlight>
              <a:latin typeface="Arial" panose="020B0604020202020204" pitchFamily="34" charset="0"/>
            </a:endParaRPr>
          </a:p>
          <a:p>
            <a:pPr marL="0" indent="0">
              <a:buNone/>
            </a:pPr>
            <a:r>
              <a:rPr lang="en-US" sz="1200" b="0" i="0" dirty="0">
                <a:solidFill>
                  <a:schemeClr val="tx1">
                    <a:lumMod val="65000"/>
                    <a:lumOff val="35000"/>
                  </a:schemeClr>
                </a:solidFill>
                <a:effectLst/>
                <a:highlight>
                  <a:srgbClr val="FAF8F8"/>
                </a:highlight>
                <a:latin typeface="Arial" panose="020B0604020202020204" pitchFamily="34" charset="0"/>
              </a:rPr>
              <a:t>This moated castle with a ruined interior features spiral staircases, battlements and a portcullis.</a:t>
            </a:r>
          </a:p>
          <a:p>
            <a:pPr marL="0" indent="0" algn="l">
              <a:buNone/>
            </a:pPr>
            <a:r>
              <a:rPr lang="en-US" sz="1200" b="0" i="0" dirty="0">
                <a:solidFill>
                  <a:schemeClr val="tx1">
                    <a:lumMod val="65000"/>
                    <a:lumOff val="35000"/>
                  </a:schemeClr>
                </a:solidFill>
                <a:effectLst/>
                <a:highlight>
                  <a:srgbClr val="FAF8F8"/>
                </a:highlight>
                <a:latin typeface="Arial" panose="020B0604020202020204" pitchFamily="34" charset="0"/>
              </a:rPr>
              <a:t>A stone-by-stone survey undertaken in 2016 found over 800 inscriptions. Banker’s marks were the most common marks found and would have been made by those roughing out the stone for use in the external walls.</a:t>
            </a:r>
          </a:p>
          <a:p>
            <a:pPr marL="0" indent="0" algn="l">
              <a:buNone/>
            </a:pPr>
            <a:r>
              <a:rPr lang="en-US" sz="1200" b="0" i="0" dirty="0">
                <a:solidFill>
                  <a:schemeClr val="tx1">
                    <a:lumMod val="65000"/>
                    <a:lumOff val="35000"/>
                  </a:schemeClr>
                </a:solidFill>
                <a:effectLst/>
                <a:highlight>
                  <a:srgbClr val="FAF8F8"/>
                </a:highlight>
                <a:latin typeface="Arial" panose="020B0604020202020204" pitchFamily="34" charset="0"/>
              </a:rPr>
              <a:t>Marks made by fine masons are far less common and are only found in the high status areas of the castle. These would have been made by expert masons responsible for detailed carving and quality control.</a:t>
            </a:r>
          </a:p>
          <a:p>
            <a:pPr marL="0" indent="0">
              <a:buNone/>
            </a:pPr>
            <a:endParaRPr lang="en-GB" sz="1200" dirty="0"/>
          </a:p>
        </p:txBody>
      </p:sp>
      <p:sp>
        <p:nvSpPr>
          <p:cNvPr id="4" name="Content Placeholder 3">
            <a:extLst>
              <a:ext uri="{FF2B5EF4-FFF2-40B4-BE49-F238E27FC236}">
                <a16:creationId xmlns:a16="http://schemas.microsoft.com/office/drawing/2014/main" id="{23DF91AF-6DD0-41C0-7CA6-6D09977DEA92}"/>
              </a:ext>
            </a:extLst>
          </p:cNvPr>
          <p:cNvSpPr>
            <a:spLocks noGrp="1"/>
          </p:cNvSpPr>
          <p:nvPr>
            <p:ph sz="half" idx="2"/>
          </p:nvPr>
        </p:nvSpPr>
        <p:spPr>
          <a:xfrm>
            <a:off x="6208777" y="3913855"/>
            <a:ext cx="3246120" cy="4351338"/>
          </a:xfrm>
        </p:spPr>
        <p:txBody>
          <a:bodyPr>
            <a:normAutofit/>
          </a:bodyPr>
          <a:lstStyle/>
          <a:p>
            <a:pPr marL="0" indent="0">
              <a:buNone/>
            </a:pPr>
            <a:r>
              <a:rPr lang="en-US" sz="1800" b="1" i="0" dirty="0">
                <a:effectLst/>
                <a:highlight>
                  <a:srgbClr val="FFFFFF"/>
                </a:highlight>
              </a:rPr>
              <a:t>The Rye Waterworks </a:t>
            </a:r>
            <a:endParaRPr lang="en-US" sz="1200" dirty="0">
              <a:highlight>
                <a:srgbClr val="FFFFFF"/>
              </a:highlight>
            </a:endParaRPr>
          </a:p>
          <a:p>
            <a:r>
              <a:rPr lang="en-US" sz="1200" b="0" i="0" dirty="0">
                <a:effectLst/>
                <a:highlight>
                  <a:srgbClr val="FFFFFF"/>
                </a:highlight>
              </a:rPr>
              <a:t>The first Micropub to open in South East Sussex. </a:t>
            </a:r>
          </a:p>
          <a:p>
            <a:r>
              <a:rPr lang="en-US" sz="1200" b="0" i="0" dirty="0">
                <a:effectLst/>
                <a:highlight>
                  <a:srgbClr val="FFFFFF"/>
                </a:highlight>
              </a:rPr>
              <a:t>It is situated in a building steeped with history originally a water pump house for 300 years then a soup kitchen dating from the 1890s</a:t>
            </a:r>
          </a:p>
          <a:p>
            <a:r>
              <a:rPr lang="en-US" sz="1200" b="0" i="0" dirty="0">
                <a:effectLst/>
                <a:highlight>
                  <a:srgbClr val="FFFFFF"/>
                </a:highlight>
              </a:rPr>
              <a:t>Now a family business serving eight local ales, two keg beers and twelve local ciders along with a selection of wines, gins &amp; soft drinks. </a:t>
            </a:r>
          </a:p>
        </p:txBody>
      </p:sp>
      <p:pic>
        <p:nvPicPr>
          <p:cNvPr id="8196" name="Picture 4">
            <a:extLst>
              <a:ext uri="{FF2B5EF4-FFF2-40B4-BE49-F238E27FC236}">
                <a16:creationId xmlns:a16="http://schemas.microsoft.com/office/drawing/2014/main" id="{C1108A65-1528-13E3-F888-CE75855171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733" b="26133"/>
          <a:stretch/>
        </p:blipFill>
        <p:spPr bwMode="auto">
          <a:xfrm>
            <a:off x="9761420" y="5101239"/>
            <a:ext cx="1279541" cy="1371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7B7E515-E900-94C6-AB07-57DABBB64C5E}"/>
              </a:ext>
            </a:extLst>
          </p:cNvPr>
          <p:cNvSpPr txBox="1"/>
          <p:nvPr/>
        </p:nvSpPr>
        <p:spPr>
          <a:xfrm>
            <a:off x="9403389" y="750888"/>
            <a:ext cx="2728270" cy="4431983"/>
          </a:xfrm>
          <a:prstGeom prst="rect">
            <a:avLst/>
          </a:prstGeom>
          <a:noFill/>
        </p:spPr>
        <p:txBody>
          <a:bodyPr wrap="square" rtlCol="0">
            <a:spAutoFit/>
          </a:bodyPr>
          <a:lstStyle/>
          <a:p>
            <a:r>
              <a:rPr lang="en-GB" b="1" dirty="0"/>
              <a:t>Nightingales Cider Factory</a:t>
            </a:r>
          </a:p>
          <a:p>
            <a:pPr marL="171450" indent="-171450" algn="l">
              <a:buFont typeface="Arial" panose="020B0604020202020204" pitchFamily="34" charset="0"/>
              <a:buChar char="•"/>
            </a:pPr>
            <a:r>
              <a:rPr lang="en-US" sz="1200" b="0" i="0" dirty="0">
                <a:effectLst/>
                <a:highlight>
                  <a:srgbClr val="FDFCF8"/>
                </a:highlight>
              </a:rPr>
              <a:t>The Nightingale family farm and orchards are located in </a:t>
            </a:r>
            <a:r>
              <a:rPr lang="en-US" sz="1200" b="0" i="0" dirty="0" err="1">
                <a:effectLst/>
                <a:highlight>
                  <a:srgbClr val="FDFCF8"/>
                </a:highlight>
              </a:rPr>
              <a:t>Tenterden</a:t>
            </a:r>
            <a:r>
              <a:rPr lang="en-US" sz="1200" b="0" i="0" dirty="0">
                <a:effectLst/>
                <a:highlight>
                  <a:srgbClr val="FDFCF8"/>
                </a:highlight>
              </a:rPr>
              <a:t>, Kent, the Garden of England</a:t>
            </a:r>
          </a:p>
          <a:p>
            <a:pPr marL="171450" indent="-171450" algn="l">
              <a:buFont typeface="Arial" panose="020B0604020202020204" pitchFamily="34" charset="0"/>
              <a:buChar char="•"/>
            </a:pPr>
            <a:endParaRPr lang="en-US" sz="1200" b="0" i="0" dirty="0">
              <a:effectLst/>
              <a:highlight>
                <a:srgbClr val="FDFCF8"/>
              </a:highlight>
            </a:endParaRPr>
          </a:p>
          <a:p>
            <a:pPr marL="171450" indent="-171450" algn="l">
              <a:buFont typeface="Arial" panose="020B0604020202020204" pitchFamily="34" charset="0"/>
              <a:buChar char="•"/>
            </a:pPr>
            <a:r>
              <a:rPr lang="en-US" sz="1200" b="0" i="0" dirty="0">
                <a:effectLst/>
                <a:highlight>
                  <a:srgbClr val="FDFCF8"/>
                </a:highlight>
              </a:rPr>
              <a:t>Fruit farmers since 1948. Kent is called The Garden of England. </a:t>
            </a:r>
          </a:p>
          <a:p>
            <a:pPr marL="171450" indent="-171450" algn="l">
              <a:buFont typeface="Arial" panose="020B0604020202020204" pitchFamily="34" charset="0"/>
              <a:buChar char="•"/>
            </a:pPr>
            <a:endParaRPr lang="en-US" sz="1200" b="0" i="0" dirty="0">
              <a:effectLst/>
              <a:highlight>
                <a:srgbClr val="FDFCF8"/>
              </a:highlight>
            </a:endParaRPr>
          </a:p>
          <a:p>
            <a:pPr marL="171450" indent="-171450" algn="l">
              <a:buFont typeface="Arial" panose="020B0604020202020204" pitchFamily="34" charset="0"/>
              <a:buChar char="•"/>
            </a:pPr>
            <a:r>
              <a:rPr lang="en-US" sz="1200" dirty="0">
                <a:highlight>
                  <a:srgbClr val="FDFCF8"/>
                </a:highlight>
              </a:rPr>
              <a:t>The</a:t>
            </a:r>
            <a:r>
              <a:rPr lang="en-US" sz="1200" b="0" i="0" dirty="0">
                <a:effectLst/>
                <a:highlight>
                  <a:srgbClr val="FDFCF8"/>
                </a:highlight>
              </a:rPr>
              <a:t> founder, Sam Nightingale, began making cider as a hobby under the name Gibbet Oak Cider and selling to local events. </a:t>
            </a:r>
          </a:p>
          <a:p>
            <a:pPr marL="171450" indent="-171450" algn="l">
              <a:buFont typeface="Arial" panose="020B0604020202020204" pitchFamily="34" charset="0"/>
              <a:buChar char="•"/>
            </a:pPr>
            <a:endParaRPr lang="en-US" sz="1200" b="0" i="0" dirty="0">
              <a:effectLst/>
              <a:highlight>
                <a:srgbClr val="FDFCF8"/>
              </a:highlight>
            </a:endParaRPr>
          </a:p>
          <a:p>
            <a:pPr marL="171450" indent="-171450" algn="l">
              <a:buFont typeface="Arial" panose="020B0604020202020204" pitchFamily="34" charset="0"/>
              <a:buChar char="•"/>
            </a:pPr>
            <a:r>
              <a:rPr lang="en-US" sz="1200" b="0" i="0" dirty="0">
                <a:effectLst/>
                <a:highlight>
                  <a:srgbClr val="FDFCF8"/>
                </a:highlight>
              </a:rPr>
              <a:t>His first bottled ciders were released in 2013 In 2015, Sam swapped his job in sound recording for muddy boots and overalls, and returned to the family farm to concentrate on doing what he loved.</a:t>
            </a:r>
          </a:p>
          <a:p>
            <a:r>
              <a:rPr lang="en-GB" dirty="0"/>
              <a:t> </a:t>
            </a:r>
          </a:p>
        </p:txBody>
      </p:sp>
      <p:pic>
        <p:nvPicPr>
          <p:cNvPr id="7" name="Picture 6">
            <a:extLst>
              <a:ext uri="{FF2B5EF4-FFF2-40B4-BE49-F238E27FC236}">
                <a16:creationId xmlns:a16="http://schemas.microsoft.com/office/drawing/2014/main" id="{FF93E05B-0118-6681-D22B-720CBF264E43}"/>
              </a:ext>
            </a:extLst>
          </p:cNvPr>
          <p:cNvPicPr>
            <a:picLocks noChangeAspect="1"/>
          </p:cNvPicPr>
          <p:nvPr/>
        </p:nvPicPr>
        <p:blipFill>
          <a:blip r:embed="rId3"/>
          <a:stretch>
            <a:fillRect/>
          </a:stretch>
        </p:blipFill>
        <p:spPr>
          <a:xfrm>
            <a:off x="6458822" y="1422228"/>
            <a:ext cx="2387999" cy="1773109"/>
          </a:xfrm>
          <a:prstGeom prst="rect">
            <a:avLst/>
          </a:prstGeom>
        </p:spPr>
      </p:pic>
      <p:pic>
        <p:nvPicPr>
          <p:cNvPr id="8200" name="Picture 8" descr="Performers in medieval costume and armour in front of Bodiam Castle">
            <a:extLst>
              <a:ext uri="{FF2B5EF4-FFF2-40B4-BE49-F238E27FC236}">
                <a16:creationId xmlns:a16="http://schemas.microsoft.com/office/drawing/2014/main" id="{F1C40808-FC05-085D-958F-D3DB3D5DB5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3486" y="5029200"/>
            <a:ext cx="2487449" cy="139827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green and grey text on a black background&#10;&#10;Description automatically generated">
            <a:extLst>
              <a:ext uri="{FF2B5EF4-FFF2-40B4-BE49-F238E27FC236}">
                <a16:creationId xmlns:a16="http://schemas.microsoft.com/office/drawing/2014/main" id="{6529E593-9F46-F371-F023-8E5CF01990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4747" y="-10398"/>
            <a:ext cx="2357341" cy="375523"/>
          </a:xfrm>
          <a:prstGeom prst="rect">
            <a:avLst/>
          </a:prstGeom>
        </p:spPr>
      </p:pic>
      <p:pic>
        <p:nvPicPr>
          <p:cNvPr id="9" name="Picture 8" descr="A logo with a wing and text&#10;&#10;Description automatically generated">
            <a:extLst>
              <a:ext uri="{FF2B5EF4-FFF2-40B4-BE49-F238E27FC236}">
                <a16:creationId xmlns:a16="http://schemas.microsoft.com/office/drawing/2014/main" id="{2C21F794-FCA8-897B-94DD-3DA2D5E41FD9}"/>
              </a:ext>
            </a:extLst>
          </p:cNvPr>
          <p:cNvPicPr>
            <a:picLocks noChangeAspect="1"/>
          </p:cNvPicPr>
          <p:nvPr/>
        </p:nvPicPr>
        <p:blipFill rotWithShape="1">
          <a:blip r:embed="rId6">
            <a:extLst>
              <a:ext uri="{28A0092B-C50C-407E-A947-70E740481C1C}">
                <a14:useLocalDpi xmlns:a14="http://schemas.microsoft.com/office/drawing/2010/main" val="0"/>
              </a:ext>
            </a:extLst>
          </a:blip>
          <a:srcRect l="2837" t="18129" r="3222" b="22430"/>
          <a:stretch/>
        </p:blipFill>
        <p:spPr>
          <a:xfrm>
            <a:off x="45490" y="0"/>
            <a:ext cx="1573696" cy="586089"/>
          </a:xfrm>
          <a:prstGeom prst="rect">
            <a:avLst/>
          </a:prstGeom>
        </p:spPr>
      </p:pic>
    </p:spTree>
    <p:extLst>
      <p:ext uri="{BB962C8B-B14F-4D97-AF65-F5344CB8AC3E}">
        <p14:creationId xmlns:p14="http://schemas.microsoft.com/office/powerpoint/2010/main" val="3385934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61035-65FA-4033-4721-92196932AD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0EBB3F-9C15-0DA9-5AEF-816DF6B43344}"/>
              </a:ext>
            </a:extLst>
          </p:cNvPr>
          <p:cNvSpPr>
            <a:spLocks noGrp="1"/>
          </p:cNvSpPr>
          <p:nvPr>
            <p:ph type="title"/>
          </p:nvPr>
        </p:nvSpPr>
        <p:spPr>
          <a:xfrm>
            <a:off x="640080" y="329184"/>
            <a:ext cx="6894576" cy="1783080"/>
          </a:xfrm>
        </p:spPr>
        <p:txBody>
          <a:bodyPr vert="horz" lIns="91440" tIns="45720" rIns="91440" bIns="45720" rtlCol="0" anchor="b">
            <a:normAutofit/>
          </a:bodyPr>
          <a:lstStyle/>
          <a:p>
            <a:r>
              <a:rPr lang="en-US" sz="2800" b="1" dirty="0"/>
              <a:t>Day 4 </a:t>
            </a:r>
          </a:p>
        </p:txBody>
      </p:sp>
      <p:sp>
        <p:nvSpPr>
          <p:cNvPr id="3" name="Content Placeholder 2">
            <a:extLst>
              <a:ext uri="{FF2B5EF4-FFF2-40B4-BE49-F238E27FC236}">
                <a16:creationId xmlns:a16="http://schemas.microsoft.com/office/drawing/2014/main" id="{963125C7-D5A2-335F-9E0D-BADE3A7BEBE3}"/>
              </a:ext>
            </a:extLst>
          </p:cNvPr>
          <p:cNvSpPr>
            <a:spLocks noGrp="1"/>
          </p:cNvSpPr>
          <p:nvPr>
            <p:ph sz="half" idx="1"/>
          </p:nvPr>
        </p:nvSpPr>
        <p:spPr>
          <a:xfrm>
            <a:off x="640080" y="2706624"/>
            <a:ext cx="6894576" cy="3483864"/>
          </a:xfrm>
        </p:spPr>
        <p:txBody>
          <a:bodyPr vert="horz" lIns="91440" tIns="45720" rIns="91440" bIns="45720" rtlCol="0">
            <a:normAutofit/>
          </a:bodyPr>
          <a:lstStyle/>
          <a:p>
            <a:r>
              <a:rPr lang="en-US" sz="1800" dirty="0"/>
              <a:t>After breakfast, guests depart</a:t>
            </a:r>
          </a:p>
          <a:p>
            <a:r>
              <a:rPr lang="en-US" sz="1800" dirty="0"/>
              <a:t>Gift bag will be given to every guest to include wine related gifts and local food stuffs and a bottle of wine from one of the wineries</a:t>
            </a:r>
          </a:p>
          <a:p>
            <a:endParaRPr lang="en-US" sz="1800" dirty="0"/>
          </a:p>
          <a:p>
            <a:r>
              <a:rPr lang="en-US" sz="1800" dirty="0"/>
              <a:t>The Tour ends here</a:t>
            </a:r>
          </a:p>
          <a:p>
            <a:pPr marL="0"/>
            <a:endParaRPr lang="en-US" sz="2200" dirty="0"/>
          </a:p>
          <a:p>
            <a:pPr marL="0" indent="0" algn="ctr">
              <a:buNone/>
            </a:pPr>
            <a:r>
              <a:rPr lang="en-US" sz="5400" dirty="0">
                <a:solidFill>
                  <a:srgbClr val="92D050"/>
                </a:solidFill>
                <a:latin typeface="Freestyle Script" panose="030804020302050B0404" pitchFamily="66" charset="0"/>
              </a:rPr>
              <a:t>Thank you!</a:t>
            </a:r>
          </a:p>
          <a:p>
            <a:endParaRPr lang="en-US" sz="2200" dirty="0"/>
          </a:p>
          <a:p>
            <a:endParaRPr lang="en-US" sz="2200" dirty="0"/>
          </a:p>
        </p:txBody>
      </p:sp>
      <p:pic>
        <p:nvPicPr>
          <p:cNvPr id="8" name="Picture 7" descr="A red gift box with a red heart and a bottle of wine&#10;&#10;Description automatically generated">
            <a:extLst>
              <a:ext uri="{FF2B5EF4-FFF2-40B4-BE49-F238E27FC236}">
                <a16:creationId xmlns:a16="http://schemas.microsoft.com/office/drawing/2014/main" id="{127E2B2A-EF04-E75E-5328-0BACF2B682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5963" y="329183"/>
            <a:ext cx="3429969" cy="3429969"/>
          </a:xfrm>
          <a:prstGeom prst="rect">
            <a:avLst/>
          </a:prstGeom>
        </p:spPr>
      </p:pic>
      <p:pic>
        <p:nvPicPr>
          <p:cNvPr id="9222" name="Picture 6" descr="Female guest walks inside a hotel lobby - WiT">
            <a:extLst>
              <a:ext uri="{FF2B5EF4-FFF2-40B4-BE49-F238E27FC236}">
                <a16:creationId xmlns:a16="http://schemas.microsoft.com/office/drawing/2014/main" id="{4BA84FE3-8352-D59D-568F-FEBA11C04D3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63840" y="4083434"/>
            <a:ext cx="3995928" cy="216779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logo with a wing and text&#10;&#10;Description automatically generated">
            <a:extLst>
              <a:ext uri="{FF2B5EF4-FFF2-40B4-BE49-F238E27FC236}">
                <a16:creationId xmlns:a16="http://schemas.microsoft.com/office/drawing/2014/main" id="{1C157379-E652-3C26-9875-967C76D74BB7}"/>
              </a:ext>
            </a:extLst>
          </p:cNvPr>
          <p:cNvPicPr>
            <a:picLocks noChangeAspect="1"/>
          </p:cNvPicPr>
          <p:nvPr/>
        </p:nvPicPr>
        <p:blipFill rotWithShape="1">
          <a:blip r:embed="rId4">
            <a:extLst>
              <a:ext uri="{28A0092B-C50C-407E-A947-70E740481C1C}">
                <a14:useLocalDpi xmlns:a14="http://schemas.microsoft.com/office/drawing/2010/main" val="0"/>
              </a:ext>
            </a:extLst>
          </a:blip>
          <a:srcRect l="2837" t="18129" r="3222" b="22430"/>
          <a:stretch/>
        </p:blipFill>
        <p:spPr>
          <a:xfrm>
            <a:off x="45490" y="0"/>
            <a:ext cx="1573696" cy="586089"/>
          </a:xfrm>
          <a:prstGeom prst="rect">
            <a:avLst/>
          </a:prstGeom>
        </p:spPr>
      </p:pic>
      <p:pic>
        <p:nvPicPr>
          <p:cNvPr id="9" name="Picture 8" descr="A green and grey text on a black background&#10;&#10;Description automatically generated">
            <a:extLst>
              <a:ext uri="{FF2B5EF4-FFF2-40B4-BE49-F238E27FC236}">
                <a16:creationId xmlns:a16="http://schemas.microsoft.com/office/drawing/2014/main" id="{B94E20D4-1C0F-268A-A60D-717D4F156B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97729" y="-46340"/>
            <a:ext cx="2357341" cy="375523"/>
          </a:xfrm>
          <a:prstGeom prst="rect">
            <a:avLst/>
          </a:prstGeom>
        </p:spPr>
      </p:pic>
    </p:spTree>
    <p:extLst>
      <p:ext uri="{BB962C8B-B14F-4D97-AF65-F5344CB8AC3E}">
        <p14:creationId xmlns:p14="http://schemas.microsoft.com/office/powerpoint/2010/main" val="2439753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B8B8D-07D2-B49A-CACB-EA7E165C9E4C}"/>
              </a:ext>
            </a:extLst>
          </p:cNvPr>
          <p:cNvSpPr>
            <a:spLocks noGrp="1"/>
          </p:cNvSpPr>
          <p:nvPr>
            <p:ph type="title"/>
          </p:nvPr>
        </p:nvSpPr>
        <p:spPr/>
        <p:txBody>
          <a:bodyPr/>
          <a:lstStyle/>
          <a:p>
            <a:r>
              <a:rPr lang="en-GB" dirty="0"/>
              <a:t>Option 2: 5 nights </a:t>
            </a:r>
          </a:p>
        </p:txBody>
      </p:sp>
      <p:graphicFrame>
        <p:nvGraphicFramePr>
          <p:cNvPr id="4" name="Content Placeholder 3">
            <a:extLst>
              <a:ext uri="{FF2B5EF4-FFF2-40B4-BE49-F238E27FC236}">
                <a16:creationId xmlns:a16="http://schemas.microsoft.com/office/drawing/2014/main" id="{FB7917E4-8396-6B90-FF97-E8FCA7995607}"/>
              </a:ext>
            </a:extLst>
          </p:cNvPr>
          <p:cNvGraphicFramePr>
            <a:graphicFrameLocks noGrp="1"/>
          </p:cNvGraphicFramePr>
          <p:nvPr>
            <p:ph idx="1"/>
            <p:extLst>
              <p:ext uri="{D42A27DB-BD31-4B8C-83A1-F6EECF244321}">
                <p14:modId xmlns:p14="http://schemas.microsoft.com/office/powerpoint/2010/main" val="1317351447"/>
              </p:ext>
            </p:extLst>
          </p:nvPr>
        </p:nvGraphicFramePr>
        <p:xfrm>
          <a:off x="1119882" y="1448657"/>
          <a:ext cx="9349483" cy="5212857"/>
        </p:xfrm>
        <a:graphic>
          <a:graphicData uri="http://schemas.openxmlformats.org/drawingml/2006/table">
            <a:tbl>
              <a:tblPr firstRow="1" firstCol="1" bandRow="1">
                <a:tableStyleId>{5C22544A-7EE6-4342-B048-85BDC9FD1C3A}</a:tableStyleId>
              </a:tblPr>
              <a:tblGrid>
                <a:gridCol w="2059005">
                  <a:extLst>
                    <a:ext uri="{9D8B030D-6E8A-4147-A177-3AD203B41FA5}">
                      <a16:colId xmlns:a16="http://schemas.microsoft.com/office/drawing/2014/main" val="1591559328"/>
                    </a:ext>
                  </a:extLst>
                </a:gridCol>
                <a:gridCol w="7290478">
                  <a:extLst>
                    <a:ext uri="{9D8B030D-6E8A-4147-A177-3AD203B41FA5}">
                      <a16:colId xmlns:a16="http://schemas.microsoft.com/office/drawing/2014/main" val="1533791508"/>
                    </a:ext>
                  </a:extLst>
                </a:gridCol>
              </a:tblGrid>
              <a:tr h="216827">
                <a:tc>
                  <a:txBody>
                    <a:bodyPr/>
                    <a:lstStyle/>
                    <a:p>
                      <a:pPr>
                        <a:lnSpc>
                          <a:spcPct val="115000"/>
                        </a:lnSpc>
                        <a:spcAft>
                          <a:spcPts val="800"/>
                        </a:spcAft>
                        <a:buNone/>
                      </a:pPr>
                      <a:r>
                        <a:rPr lang="en-GB" sz="1100" kern="100">
                          <a:effectLst/>
                        </a:rPr>
                        <a:t>Option 2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tc>
                  <a:txBody>
                    <a:bodyPr/>
                    <a:lstStyle/>
                    <a:p>
                      <a:pPr marL="228600">
                        <a:lnSpc>
                          <a:spcPct val="115000"/>
                        </a:lnSpc>
                        <a:spcAft>
                          <a:spcPts val="800"/>
                        </a:spcAft>
                        <a:buNone/>
                      </a:pPr>
                      <a:r>
                        <a:rPr lang="en-GB" sz="11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extLst>
                  <a:ext uri="{0D108BD9-81ED-4DB2-BD59-A6C34878D82A}">
                    <a16:rowId xmlns:a16="http://schemas.microsoft.com/office/drawing/2014/main" val="335286499"/>
                  </a:ext>
                </a:extLst>
              </a:tr>
              <a:tr h="444857">
                <a:tc>
                  <a:txBody>
                    <a:bodyPr/>
                    <a:lstStyle/>
                    <a:p>
                      <a:pPr marL="342900" lvl="0" indent="-342900">
                        <a:lnSpc>
                          <a:spcPct val="115000"/>
                        </a:lnSpc>
                        <a:spcAft>
                          <a:spcPts val="800"/>
                        </a:spcAft>
                        <a:buFont typeface="Arial" panose="020B0604020202020204" pitchFamily="34" charset="0"/>
                        <a:buChar char="•"/>
                        <a:tabLst>
                          <a:tab pos="457200" algn="l"/>
                        </a:tabLst>
                      </a:pPr>
                      <a:r>
                        <a:rPr lang="en-GB" sz="1800" kern="100">
                          <a:effectLst/>
                        </a:rPr>
                        <a:t>Day 1</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tc>
                  <a:txBody>
                    <a:bodyPr/>
                    <a:lstStyle/>
                    <a:p>
                      <a:pPr marL="228600">
                        <a:lnSpc>
                          <a:spcPct val="115000"/>
                        </a:lnSpc>
                        <a:spcAft>
                          <a:spcPts val="800"/>
                        </a:spcAft>
                        <a:buNone/>
                      </a:pPr>
                      <a:r>
                        <a:rPr lang="en-GB" sz="1800" kern="100">
                          <a:effectLst/>
                        </a:rPr>
                        <a:t>pick up at station for private transfer  for gala dinner and tasting menu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extLst>
                  <a:ext uri="{0D108BD9-81ED-4DB2-BD59-A6C34878D82A}">
                    <a16:rowId xmlns:a16="http://schemas.microsoft.com/office/drawing/2014/main" val="3336671192"/>
                  </a:ext>
                </a:extLst>
              </a:tr>
              <a:tr h="444857">
                <a:tc>
                  <a:txBody>
                    <a:bodyPr/>
                    <a:lstStyle/>
                    <a:p>
                      <a:pPr marL="342900" lvl="0" indent="-342900">
                        <a:lnSpc>
                          <a:spcPct val="115000"/>
                        </a:lnSpc>
                        <a:spcAft>
                          <a:spcPts val="800"/>
                        </a:spcAft>
                        <a:buFont typeface="Arial" panose="020B0604020202020204" pitchFamily="34" charset="0"/>
                        <a:buChar char="•"/>
                        <a:tabLst>
                          <a:tab pos="457200" algn="l"/>
                        </a:tabLst>
                      </a:pPr>
                      <a:r>
                        <a:rPr lang="en-GB" sz="1800" kern="100">
                          <a:effectLst/>
                        </a:rPr>
                        <a:t>Night 1</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tc>
                  <a:txBody>
                    <a:bodyPr/>
                    <a:lstStyle/>
                    <a:p>
                      <a:pPr marL="228600">
                        <a:lnSpc>
                          <a:spcPct val="115000"/>
                        </a:lnSpc>
                        <a:spcAft>
                          <a:spcPts val="800"/>
                        </a:spcAft>
                        <a:buNone/>
                      </a:pPr>
                      <a:r>
                        <a:rPr lang="en-GB" sz="1800" kern="100">
                          <a:effectLst/>
                        </a:rPr>
                        <a:t>overnight stay at local boutique spa hotel and dinner</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extLst>
                  <a:ext uri="{0D108BD9-81ED-4DB2-BD59-A6C34878D82A}">
                    <a16:rowId xmlns:a16="http://schemas.microsoft.com/office/drawing/2014/main" val="2621149632"/>
                  </a:ext>
                </a:extLst>
              </a:tr>
              <a:tr h="444857">
                <a:tc>
                  <a:txBody>
                    <a:bodyPr/>
                    <a:lstStyle/>
                    <a:p>
                      <a:pPr marL="342900" lvl="0" indent="-342900">
                        <a:lnSpc>
                          <a:spcPct val="115000"/>
                        </a:lnSpc>
                        <a:spcAft>
                          <a:spcPts val="800"/>
                        </a:spcAft>
                        <a:buFont typeface="Arial" panose="020B0604020202020204" pitchFamily="34" charset="0"/>
                        <a:buChar char="•"/>
                        <a:tabLst>
                          <a:tab pos="457200" algn="l"/>
                        </a:tabLst>
                      </a:pPr>
                      <a:r>
                        <a:rPr lang="en-GB" sz="1800" kern="100">
                          <a:effectLst/>
                        </a:rPr>
                        <a:t>Day 2</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tc>
                  <a:txBody>
                    <a:bodyPr/>
                    <a:lstStyle/>
                    <a:p>
                      <a:pPr marL="228600">
                        <a:lnSpc>
                          <a:spcPct val="115000"/>
                        </a:lnSpc>
                        <a:spcAft>
                          <a:spcPts val="800"/>
                        </a:spcAft>
                        <a:buNone/>
                      </a:pPr>
                      <a:r>
                        <a:rPr lang="en-GB" sz="1800" kern="100">
                          <a:effectLst/>
                        </a:rPr>
                        <a:t>Visit internationally successful winery with Masterclass and lunch</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extLst>
                  <a:ext uri="{0D108BD9-81ED-4DB2-BD59-A6C34878D82A}">
                    <a16:rowId xmlns:a16="http://schemas.microsoft.com/office/drawing/2014/main" val="4159912510"/>
                  </a:ext>
                </a:extLst>
              </a:tr>
              <a:tr h="444857">
                <a:tc>
                  <a:txBody>
                    <a:bodyPr/>
                    <a:lstStyle/>
                    <a:p>
                      <a:pPr marL="342900" lvl="0" indent="-342900">
                        <a:lnSpc>
                          <a:spcPct val="115000"/>
                        </a:lnSpc>
                        <a:spcAft>
                          <a:spcPts val="800"/>
                        </a:spcAft>
                        <a:buFont typeface="Arial" panose="020B0604020202020204" pitchFamily="34" charset="0"/>
                        <a:buChar char="•"/>
                        <a:tabLst>
                          <a:tab pos="457200" algn="l"/>
                        </a:tabLst>
                      </a:pPr>
                      <a:r>
                        <a:rPr lang="en-GB" sz="1800" kern="100">
                          <a:effectLst/>
                        </a:rPr>
                        <a:t>Night 2</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tc>
                  <a:txBody>
                    <a:bodyPr/>
                    <a:lstStyle/>
                    <a:p>
                      <a:pPr marL="228600">
                        <a:lnSpc>
                          <a:spcPct val="115000"/>
                        </a:lnSpc>
                        <a:spcAft>
                          <a:spcPts val="800"/>
                        </a:spcAft>
                        <a:buNone/>
                      </a:pPr>
                      <a:r>
                        <a:rPr lang="en-GB" sz="1800" kern="100" dirty="0">
                          <a:effectLst/>
                        </a:rPr>
                        <a:t>dinner and overnight stay at local boutique winery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extLst>
                  <a:ext uri="{0D108BD9-81ED-4DB2-BD59-A6C34878D82A}">
                    <a16:rowId xmlns:a16="http://schemas.microsoft.com/office/drawing/2014/main" val="1011820287"/>
                  </a:ext>
                </a:extLst>
              </a:tr>
              <a:tr h="444857">
                <a:tc>
                  <a:txBody>
                    <a:bodyPr/>
                    <a:lstStyle/>
                    <a:p>
                      <a:pPr marL="342900" lvl="0" indent="-342900">
                        <a:lnSpc>
                          <a:spcPct val="115000"/>
                        </a:lnSpc>
                        <a:spcAft>
                          <a:spcPts val="800"/>
                        </a:spcAft>
                        <a:buFont typeface="Arial" panose="020B0604020202020204" pitchFamily="34" charset="0"/>
                        <a:buChar char="•"/>
                        <a:tabLst>
                          <a:tab pos="457200" algn="l"/>
                        </a:tabLst>
                      </a:pPr>
                      <a:r>
                        <a:rPr lang="en-GB" sz="1800" kern="100">
                          <a:effectLst/>
                        </a:rPr>
                        <a:t>Day 3</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tc>
                  <a:txBody>
                    <a:bodyPr/>
                    <a:lstStyle/>
                    <a:p>
                      <a:pPr marL="228600">
                        <a:lnSpc>
                          <a:spcPct val="115000"/>
                        </a:lnSpc>
                        <a:spcAft>
                          <a:spcPts val="800"/>
                        </a:spcAft>
                        <a:buNone/>
                      </a:pPr>
                      <a:r>
                        <a:rPr lang="en-GB" sz="1800" kern="100">
                          <a:effectLst/>
                        </a:rPr>
                        <a:t>visit 2 local artisanal family run wineries with lunch and guided tasting</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extLst>
                  <a:ext uri="{0D108BD9-81ED-4DB2-BD59-A6C34878D82A}">
                    <a16:rowId xmlns:a16="http://schemas.microsoft.com/office/drawing/2014/main" val="1492704631"/>
                  </a:ext>
                </a:extLst>
              </a:tr>
              <a:tr h="444857">
                <a:tc>
                  <a:txBody>
                    <a:bodyPr/>
                    <a:lstStyle/>
                    <a:p>
                      <a:pPr marL="342900" lvl="0" indent="-342900">
                        <a:lnSpc>
                          <a:spcPct val="115000"/>
                        </a:lnSpc>
                        <a:spcAft>
                          <a:spcPts val="800"/>
                        </a:spcAft>
                        <a:buFont typeface="Arial" panose="020B0604020202020204" pitchFamily="34" charset="0"/>
                        <a:buChar char="•"/>
                        <a:tabLst>
                          <a:tab pos="457200" algn="l"/>
                        </a:tabLst>
                      </a:pPr>
                      <a:r>
                        <a:rPr lang="en-GB" sz="1800" kern="100">
                          <a:effectLst/>
                        </a:rPr>
                        <a:t>Night 3</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tc>
                  <a:txBody>
                    <a:bodyPr/>
                    <a:lstStyle/>
                    <a:p>
                      <a:pPr marL="228600">
                        <a:lnSpc>
                          <a:spcPct val="115000"/>
                        </a:lnSpc>
                        <a:spcAft>
                          <a:spcPts val="800"/>
                        </a:spcAft>
                        <a:buNone/>
                      </a:pPr>
                      <a:r>
                        <a:rPr lang="en-GB" sz="1800" kern="100" dirty="0">
                          <a:effectLst/>
                        </a:rPr>
                        <a:t>dinner at local gastro pub / overnight at local boutique hotel</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extLst>
                  <a:ext uri="{0D108BD9-81ED-4DB2-BD59-A6C34878D82A}">
                    <a16:rowId xmlns:a16="http://schemas.microsoft.com/office/drawing/2014/main" val="1984305071"/>
                  </a:ext>
                </a:extLst>
              </a:tr>
              <a:tr h="672889">
                <a:tc>
                  <a:txBody>
                    <a:bodyPr/>
                    <a:lstStyle/>
                    <a:p>
                      <a:pPr marL="342900" lvl="0" indent="-342900">
                        <a:lnSpc>
                          <a:spcPct val="115000"/>
                        </a:lnSpc>
                        <a:spcAft>
                          <a:spcPts val="800"/>
                        </a:spcAft>
                        <a:buFont typeface="Arial" panose="020B0604020202020204" pitchFamily="34" charset="0"/>
                        <a:buChar char="•"/>
                        <a:tabLst>
                          <a:tab pos="457200" algn="l"/>
                        </a:tabLst>
                      </a:pPr>
                      <a:r>
                        <a:rPr lang="en-GB" sz="1800" kern="100">
                          <a:effectLst/>
                        </a:rPr>
                        <a:t>Day 4</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tc>
                  <a:txBody>
                    <a:bodyPr/>
                    <a:lstStyle/>
                    <a:p>
                      <a:pPr marL="228600">
                        <a:lnSpc>
                          <a:spcPct val="115000"/>
                        </a:lnSpc>
                        <a:spcAft>
                          <a:spcPts val="800"/>
                        </a:spcAft>
                        <a:buNone/>
                      </a:pPr>
                      <a:r>
                        <a:rPr lang="en-GB" sz="1800" kern="100">
                          <a:effectLst/>
                        </a:rPr>
                        <a:t>visit local artisanal winery and gin distillery for tasting and lunch / afternoon visit to another local winery for guided tasting</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extLst>
                  <a:ext uri="{0D108BD9-81ED-4DB2-BD59-A6C34878D82A}">
                    <a16:rowId xmlns:a16="http://schemas.microsoft.com/office/drawing/2014/main" val="254503008"/>
                  </a:ext>
                </a:extLst>
              </a:tr>
              <a:tr h="444857">
                <a:tc>
                  <a:txBody>
                    <a:bodyPr/>
                    <a:lstStyle/>
                    <a:p>
                      <a:pPr marL="342900" lvl="0" indent="-342900">
                        <a:lnSpc>
                          <a:spcPct val="115000"/>
                        </a:lnSpc>
                        <a:spcAft>
                          <a:spcPts val="800"/>
                        </a:spcAft>
                        <a:buFont typeface="Arial" panose="020B0604020202020204" pitchFamily="34" charset="0"/>
                        <a:buChar char="•"/>
                        <a:tabLst>
                          <a:tab pos="457200" algn="l"/>
                        </a:tabLst>
                      </a:pPr>
                      <a:r>
                        <a:rPr lang="en-GB" sz="1800" kern="100">
                          <a:effectLst/>
                        </a:rPr>
                        <a:t>Night 4</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tc>
                  <a:txBody>
                    <a:bodyPr/>
                    <a:lstStyle/>
                    <a:p>
                      <a:pPr marL="228600">
                        <a:lnSpc>
                          <a:spcPct val="115000"/>
                        </a:lnSpc>
                        <a:spcAft>
                          <a:spcPts val="800"/>
                        </a:spcAft>
                        <a:buNone/>
                      </a:pPr>
                      <a:r>
                        <a:rPr lang="en-GB" sz="1800" kern="100">
                          <a:effectLst/>
                        </a:rPr>
                        <a:t>dinner at local gastro pub / overnight at local boutique hotel</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extLst>
                  <a:ext uri="{0D108BD9-81ED-4DB2-BD59-A6C34878D82A}">
                    <a16:rowId xmlns:a16="http://schemas.microsoft.com/office/drawing/2014/main" val="2215113628"/>
                  </a:ext>
                </a:extLst>
              </a:tr>
              <a:tr h="444857">
                <a:tc>
                  <a:txBody>
                    <a:bodyPr/>
                    <a:lstStyle/>
                    <a:p>
                      <a:pPr marL="342900" lvl="0" indent="-342900">
                        <a:lnSpc>
                          <a:spcPct val="115000"/>
                        </a:lnSpc>
                        <a:spcAft>
                          <a:spcPts val="800"/>
                        </a:spcAft>
                        <a:buFont typeface="Arial" panose="020B0604020202020204" pitchFamily="34" charset="0"/>
                        <a:buChar char="•"/>
                        <a:tabLst>
                          <a:tab pos="457200" algn="l"/>
                        </a:tabLst>
                      </a:pPr>
                      <a:r>
                        <a:rPr lang="en-GB" sz="1800" kern="100">
                          <a:effectLst/>
                        </a:rPr>
                        <a:t>Day 5</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tc>
                  <a:txBody>
                    <a:bodyPr/>
                    <a:lstStyle/>
                    <a:p>
                      <a:pPr marL="228600">
                        <a:lnSpc>
                          <a:spcPct val="115000"/>
                        </a:lnSpc>
                        <a:spcAft>
                          <a:spcPts val="800"/>
                        </a:spcAft>
                        <a:buNone/>
                      </a:pPr>
                      <a:r>
                        <a:rPr lang="en-GB" sz="1800" kern="100">
                          <a:effectLst/>
                        </a:rPr>
                        <a:t>local cultural tour to Castle and cider factory</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extLst>
                  <a:ext uri="{0D108BD9-81ED-4DB2-BD59-A6C34878D82A}">
                    <a16:rowId xmlns:a16="http://schemas.microsoft.com/office/drawing/2014/main" val="2528595489"/>
                  </a:ext>
                </a:extLst>
              </a:tr>
              <a:tr h="444857">
                <a:tc>
                  <a:txBody>
                    <a:bodyPr/>
                    <a:lstStyle/>
                    <a:p>
                      <a:pPr marL="342900" lvl="0" indent="-342900">
                        <a:lnSpc>
                          <a:spcPct val="115000"/>
                        </a:lnSpc>
                        <a:spcAft>
                          <a:spcPts val="800"/>
                        </a:spcAft>
                        <a:buFont typeface="Arial" panose="020B0604020202020204" pitchFamily="34" charset="0"/>
                        <a:buChar char="•"/>
                        <a:tabLst>
                          <a:tab pos="457200" algn="l"/>
                        </a:tabLst>
                      </a:pPr>
                      <a:r>
                        <a:rPr lang="en-GB" sz="1800" kern="100">
                          <a:effectLst/>
                        </a:rPr>
                        <a:t>Night 5</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tc>
                  <a:txBody>
                    <a:bodyPr/>
                    <a:lstStyle/>
                    <a:p>
                      <a:pPr marL="228600">
                        <a:lnSpc>
                          <a:spcPct val="115000"/>
                        </a:lnSpc>
                        <a:spcAft>
                          <a:spcPts val="800"/>
                        </a:spcAft>
                        <a:buNone/>
                      </a:pPr>
                      <a:r>
                        <a:rPr lang="en-GB" sz="1800" kern="100" dirty="0">
                          <a:effectLst/>
                        </a:rPr>
                        <a:t>dinner and overnight at local boutique hotel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extLst>
                  <a:ext uri="{0D108BD9-81ED-4DB2-BD59-A6C34878D82A}">
                    <a16:rowId xmlns:a16="http://schemas.microsoft.com/office/drawing/2014/main" val="3345254261"/>
                  </a:ext>
                </a:extLst>
              </a:tr>
              <a:tr h="319428">
                <a:tc>
                  <a:txBody>
                    <a:bodyPr/>
                    <a:lstStyle/>
                    <a:p>
                      <a:pPr marL="342900" lvl="0" indent="-342900">
                        <a:lnSpc>
                          <a:spcPct val="115000"/>
                        </a:lnSpc>
                        <a:spcAft>
                          <a:spcPts val="800"/>
                        </a:spcAft>
                        <a:buFont typeface="Arial" panose="020B0604020202020204" pitchFamily="34" charset="0"/>
                        <a:buChar char="•"/>
                        <a:tabLst>
                          <a:tab pos="457200" algn="l"/>
                        </a:tabLst>
                      </a:pPr>
                      <a:r>
                        <a:rPr lang="en-GB" sz="1800" kern="100">
                          <a:effectLst/>
                        </a:rPr>
                        <a:t>Day 6</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tc>
                  <a:txBody>
                    <a:bodyPr/>
                    <a:lstStyle/>
                    <a:p>
                      <a:pPr marL="228600">
                        <a:lnSpc>
                          <a:spcPct val="115000"/>
                        </a:lnSpc>
                        <a:spcAft>
                          <a:spcPts val="800"/>
                        </a:spcAft>
                        <a:buNone/>
                      </a:pPr>
                      <a:r>
                        <a:rPr lang="en-GB" sz="1800" kern="100" dirty="0">
                          <a:effectLst/>
                        </a:rPr>
                        <a:t>depart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7486" marR="47486" marT="0" marB="0"/>
                </a:tc>
                <a:extLst>
                  <a:ext uri="{0D108BD9-81ED-4DB2-BD59-A6C34878D82A}">
                    <a16:rowId xmlns:a16="http://schemas.microsoft.com/office/drawing/2014/main" val="4112990315"/>
                  </a:ext>
                </a:extLst>
              </a:tr>
            </a:tbl>
          </a:graphicData>
        </a:graphic>
      </p:graphicFrame>
    </p:spTree>
    <p:extLst>
      <p:ext uri="{BB962C8B-B14F-4D97-AF65-F5344CB8AC3E}">
        <p14:creationId xmlns:p14="http://schemas.microsoft.com/office/powerpoint/2010/main" val="3465733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7" name="Rectangle 1036">
            <a:extLst>
              <a:ext uri="{FF2B5EF4-FFF2-40B4-BE49-F238E27FC236}">
                <a16:creationId xmlns:a16="http://schemas.microsoft.com/office/drawing/2014/main" id="{9D9CE3C4-25D7-403C-9312-F3B39099D2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2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Grand Lounge">
            <a:extLst>
              <a:ext uri="{FF2B5EF4-FFF2-40B4-BE49-F238E27FC236}">
                <a16:creationId xmlns:a16="http://schemas.microsoft.com/office/drawing/2014/main" id="{B9262CE6-F5AD-0010-FD62-673DCE8DA773}"/>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l="14314" r="6149" b="2"/>
          <a:stretch/>
        </p:blipFill>
        <p:spPr bwMode="auto">
          <a:xfrm>
            <a:off x="304" y="-20320"/>
            <a:ext cx="4445462" cy="3730714"/>
          </a:xfrm>
          <a:custGeom>
            <a:avLst/>
            <a:gdLst/>
            <a:ahLst/>
            <a:cxnLst/>
            <a:rect l="l" t="t" r="r" b="b"/>
            <a:pathLst>
              <a:path w="4443799" h="3776782">
                <a:moveTo>
                  <a:pt x="0" y="0"/>
                </a:moveTo>
                <a:lnTo>
                  <a:pt x="4164578" y="0"/>
                </a:lnTo>
                <a:lnTo>
                  <a:pt x="4238884" y="154250"/>
                </a:lnTo>
                <a:cubicBezTo>
                  <a:pt x="4370833" y="466214"/>
                  <a:pt x="4443799" y="809200"/>
                  <a:pt x="4443799" y="1169228"/>
                </a:cubicBezTo>
                <a:cubicBezTo>
                  <a:pt x="4443799" y="2609341"/>
                  <a:pt x="3276357" y="3776782"/>
                  <a:pt x="1836244" y="3776782"/>
                </a:cubicBezTo>
                <a:cubicBezTo>
                  <a:pt x="1206195" y="3776782"/>
                  <a:pt x="628337" y="3553326"/>
                  <a:pt x="177598" y="3181344"/>
                </a:cubicBezTo>
                <a:lnTo>
                  <a:pt x="0" y="3019932"/>
                </a:lnTo>
                <a:close/>
              </a:path>
            </a:pathLst>
          </a:custGeom>
          <a:noFill/>
          <a:effectLst>
            <a:softEdge rad="0"/>
          </a:effectLst>
          <a:extLst>
            <a:ext uri="{909E8E84-426E-40DD-AFC4-6F175D3DCCD1}">
              <a14:hiddenFill xmlns:a14="http://schemas.microsoft.com/office/drawing/2010/main">
                <a:solidFill>
                  <a:srgbClr val="FFFFFF"/>
                </a:solidFill>
              </a14:hiddenFill>
            </a:ext>
          </a:extLst>
        </p:spPr>
      </p:pic>
      <p:pic>
        <p:nvPicPr>
          <p:cNvPr id="1028" name="Picture 4" descr="Crown">
            <a:extLst>
              <a:ext uri="{FF2B5EF4-FFF2-40B4-BE49-F238E27FC236}">
                <a16:creationId xmlns:a16="http://schemas.microsoft.com/office/drawing/2014/main" id="{6C5CA0A2-EA2D-69E1-321B-23E4B04CAACD}"/>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l="22156" r="-4" b="-4"/>
          <a:stretch/>
        </p:blipFill>
        <p:spPr bwMode="auto">
          <a:xfrm>
            <a:off x="8578" y="3917279"/>
            <a:ext cx="3440586" cy="2950205"/>
          </a:xfrm>
          <a:custGeom>
            <a:avLst/>
            <a:gdLst/>
            <a:ahLst/>
            <a:cxnLst/>
            <a:rect l="l" t="t" r="r" b="b"/>
            <a:pathLst>
              <a:path w="3440586" h="2950205">
                <a:moveTo>
                  <a:pt x="1539166" y="0"/>
                </a:moveTo>
                <a:cubicBezTo>
                  <a:pt x="2589292" y="0"/>
                  <a:pt x="3440586" y="851294"/>
                  <a:pt x="3440586" y="1901419"/>
                </a:cubicBezTo>
                <a:cubicBezTo>
                  <a:pt x="3440586" y="2229583"/>
                  <a:pt x="3357452" y="2538330"/>
                  <a:pt x="3211095" y="2807749"/>
                </a:cubicBezTo>
                <a:lnTo>
                  <a:pt x="3124550" y="2950205"/>
                </a:lnTo>
                <a:lnTo>
                  <a:pt x="0" y="2950205"/>
                </a:lnTo>
                <a:lnTo>
                  <a:pt x="0" y="788141"/>
                </a:lnTo>
                <a:lnTo>
                  <a:pt x="71938" y="691940"/>
                </a:lnTo>
                <a:cubicBezTo>
                  <a:pt x="420687" y="269355"/>
                  <a:pt x="948471" y="0"/>
                  <a:pt x="1539166"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grpSp>
        <p:nvGrpSpPr>
          <p:cNvPr id="1039" name="Group 1038">
            <a:extLst>
              <a:ext uri="{FF2B5EF4-FFF2-40B4-BE49-F238E27FC236}">
                <a16:creationId xmlns:a16="http://schemas.microsoft.com/office/drawing/2014/main" id="{2E56C079-9BED-4728-8FAD-2F9E3A1791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4" y="-20320"/>
            <a:ext cx="4619342" cy="3993680"/>
            <a:chOff x="6642" y="0"/>
            <a:chExt cx="4656944" cy="4026189"/>
          </a:xfrm>
        </p:grpSpPr>
        <p:sp>
          <p:nvSpPr>
            <p:cNvPr id="1040" name="Freeform: Shape 1039">
              <a:extLst>
                <a:ext uri="{FF2B5EF4-FFF2-40B4-BE49-F238E27FC236}">
                  <a16:creationId xmlns:a16="http://schemas.microsoft.com/office/drawing/2014/main" id="{4FE2DBDC-CA19-4342-8088-8ADCA94AA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0"/>
              <a:ext cx="4481649" cy="3774194"/>
            </a:xfrm>
            <a:custGeom>
              <a:avLst/>
              <a:gdLst>
                <a:gd name="connsiteX0" fmla="*/ 3838758 w 4481649"/>
                <a:gd name="connsiteY0" fmla="*/ 0 h 3774194"/>
                <a:gd name="connsiteX1" fmla="*/ 4072279 w 4481649"/>
                <a:gd name="connsiteY1" fmla="*/ 0 h 3774194"/>
                <a:gd name="connsiteX2" fmla="*/ 4075362 w 4481649"/>
                <a:gd name="connsiteY2" fmla="*/ 4673 h 3774194"/>
                <a:gd name="connsiteX3" fmla="*/ 4106646 w 4481649"/>
                <a:gd name="connsiteY3" fmla="*/ 54070 h 3774194"/>
                <a:gd name="connsiteX4" fmla="*/ 4136804 w 4481649"/>
                <a:gd name="connsiteY4" fmla="*/ 104160 h 3774194"/>
                <a:gd name="connsiteX5" fmla="*/ 4246950 w 4481649"/>
                <a:gd name="connsiteY5" fmla="*/ 310241 h 3774194"/>
                <a:gd name="connsiteX6" fmla="*/ 4397741 w 4481649"/>
                <a:gd name="connsiteY6" fmla="*/ 750480 h 3774194"/>
                <a:gd name="connsiteX7" fmla="*/ 4433098 w 4481649"/>
                <a:gd name="connsiteY7" fmla="*/ 979526 h 3774194"/>
                <a:gd name="connsiteX8" fmla="*/ 4456064 w 4481649"/>
                <a:gd name="connsiteY8" fmla="*/ 1208745 h 3774194"/>
                <a:gd name="connsiteX9" fmla="*/ 4474350 w 4481649"/>
                <a:gd name="connsiteY9" fmla="*/ 1437964 h 3774194"/>
                <a:gd name="connsiteX10" fmla="*/ 4478075 w 4481649"/>
                <a:gd name="connsiteY10" fmla="*/ 1495420 h 3774194"/>
                <a:gd name="connsiteX11" fmla="*/ 4479722 w 4481649"/>
                <a:gd name="connsiteY11" fmla="*/ 1524971 h 3774194"/>
                <a:gd name="connsiteX12" fmla="*/ 4480936 w 4481649"/>
                <a:gd name="connsiteY12" fmla="*/ 1555043 h 3774194"/>
                <a:gd name="connsiteX13" fmla="*/ 4479288 w 4481649"/>
                <a:gd name="connsiteY13" fmla="*/ 1676195 h 3774194"/>
                <a:gd name="connsiteX14" fmla="*/ 4355883 w 4481649"/>
                <a:gd name="connsiteY14" fmla="*/ 2152052 h 3774194"/>
                <a:gd name="connsiteX15" fmla="*/ 4081600 w 4481649"/>
                <a:gd name="connsiteY15" fmla="*/ 2556153 h 3774194"/>
                <a:gd name="connsiteX16" fmla="*/ 3914431 w 4481649"/>
                <a:gd name="connsiteY16" fmla="*/ 2724623 h 3774194"/>
                <a:gd name="connsiteX17" fmla="*/ 3740156 w 4481649"/>
                <a:gd name="connsiteY17" fmla="*/ 2877753 h 3774194"/>
                <a:gd name="connsiteX18" fmla="*/ 3386143 w 4481649"/>
                <a:gd name="connsiteY18" fmla="*/ 3153683 h 3774194"/>
                <a:gd name="connsiteX19" fmla="*/ 3297056 w 4481649"/>
                <a:gd name="connsiteY19" fmla="*/ 3221018 h 3774194"/>
                <a:gd name="connsiteX20" fmla="*/ 3205542 w 4481649"/>
                <a:gd name="connsiteY20" fmla="*/ 3288787 h 3774194"/>
                <a:gd name="connsiteX21" fmla="*/ 3111775 w 4481649"/>
                <a:gd name="connsiteY21" fmla="*/ 3355690 h 3774194"/>
                <a:gd name="connsiteX22" fmla="*/ 3015060 w 4481649"/>
                <a:gd name="connsiteY22" fmla="*/ 3420685 h 3774194"/>
                <a:gd name="connsiteX23" fmla="*/ 2812014 w 4481649"/>
                <a:gd name="connsiteY23" fmla="*/ 3542705 h 3774194"/>
                <a:gd name="connsiteX24" fmla="*/ 2593627 w 4481649"/>
                <a:gd name="connsiteY24" fmla="*/ 3646439 h 3774194"/>
                <a:gd name="connsiteX25" fmla="*/ 2118377 w 4481649"/>
                <a:gd name="connsiteY25" fmla="*/ 3765771 h 3774194"/>
                <a:gd name="connsiteX26" fmla="*/ 1996011 w 4481649"/>
                <a:gd name="connsiteY26" fmla="*/ 3773484 h 3774194"/>
                <a:gd name="connsiteX27" fmla="*/ 1965420 w 4481649"/>
                <a:gd name="connsiteY27" fmla="*/ 3774177 h 3774194"/>
                <a:gd name="connsiteX28" fmla="*/ 1934915 w 4481649"/>
                <a:gd name="connsiteY28" fmla="*/ 3774003 h 3774194"/>
                <a:gd name="connsiteX29" fmla="*/ 1904497 w 4481649"/>
                <a:gd name="connsiteY29" fmla="*/ 3773658 h 3774194"/>
                <a:gd name="connsiteX30" fmla="*/ 1874945 w 4481649"/>
                <a:gd name="connsiteY30" fmla="*/ 3772531 h 3774194"/>
                <a:gd name="connsiteX31" fmla="*/ 1638881 w 4481649"/>
                <a:gd name="connsiteY31" fmla="*/ 3753725 h 3774194"/>
                <a:gd name="connsiteX32" fmla="*/ 1404288 w 4481649"/>
                <a:gd name="connsiteY32" fmla="*/ 3712301 h 3774194"/>
                <a:gd name="connsiteX33" fmla="*/ 1173856 w 4481649"/>
                <a:gd name="connsiteY33" fmla="*/ 3647392 h 3774194"/>
                <a:gd name="connsiteX34" fmla="*/ 732751 w 4481649"/>
                <a:gd name="connsiteY34" fmla="*/ 3452230 h 3774194"/>
                <a:gd name="connsiteX35" fmla="*/ 360973 w 4481649"/>
                <a:gd name="connsiteY35" fmla="*/ 3148396 h 3774194"/>
                <a:gd name="connsiteX36" fmla="*/ 210269 w 4481649"/>
                <a:gd name="connsiteY36" fmla="*/ 2965542 h 3774194"/>
                <a:gd name="connsiteX37" fmla="*/ 78631 w 4481649"/>
                <a:gd name="connsiteY37" fmla="*/ 2771940 h 3774194"/>
                <a:gd name="connsiteX38" fmla="*/ 47866 w 4481649"/>
                <a:gd name="connsiteY38" fmla="*/ 2722630 h 3774194"/>
                <a:gd name="connsiteX39" fmla="*/ 18488 w 4481649"/>
                <a:gd name="connsiteY39" fmla="*/ 2674792 h 3774194"/>
                <a:gd name="connsiteX40" fmla="*/ 0 w 4481649"/>
                <a:gd name="connsiteY40" fmla="*/ 2645223 h 3774194"/>
                <a:gd name="connsiteX41" fmla="*/ 0 w 4481649"/>
                <a:gd name="connsiteY41" fmla="*/ 2227021 h 3774194"/>
                <a:gd name="connsiteX42" fmla="*/ 25421 w 4481649"/>
                <a:gd name="connsiteY42" fmla="*/ 2260119 h 3774194"/>
                <a:gd name="connsiteX43" fmla="*/ 167979 w 4481649"/>
                <a:gd name="connsiteY43" fmla="*/ 2432922 h 3774194"/>
                <a:gd name="connsiteX44" fmla="*/ 238868 w 4481649"/>
                <a:gd name="connsiteY44" fmla="*/ 2523135 h 3774194"/>
                <a:gd name="connsiteX45" fmla="*/ 272926 w 4481649"/>
                <a:gd name="connsiteY45" fmla="*/ 2567420 h 3774194"/>
                <a:gd name="connsiteX46" fmla="*/ 306290 w 4481649"/>
                <a:gd name="connsiteY46" fmla="*/ 2609797 h 3774194"/>
                <a:gd name="connsiteX47" fmla="*/ 592966 w 4481649"/>
                <a:gd name="connsiteY47" fmla="*/ 2922991 h 3774194"/>
                <a:gd name="connsiteX48" fmla="*/ 745402 w 4481649"/>
                <a:gd name="connsiteY48" fmla="*/ 3063902 h 3774194"/>
                <a:gd name="connsiteX49" fmla="*/ 905033 w 4481649"/>
                <a:gd name="connsiteY49" fmla="*/ 3193806 h 3774194"/>
                <a:gd name="connsiteX50" fmla="*/ 1261644 w 4481649"/>
                <a:gd name="connsiteY50" fmla="*/ 3399280 h 3774194"/>
                <a:gd name="connsiteX51" fmla="*/ 1461138 w 4481649"/>
                <a:gd name="connsiteY51" fmla="*/ 3457343 h 3774194"/>
                <a:gd name="connsiteX52" fmla="*/ 1512268 w 4481649"/>
                <a:gd name="connsiteY52" fmla="*/ 3467570 h 3774194"/>
                <a:gd name="connsiteX53" fmla="*/ 1563832 w 4481649"/>
                <a:gd name="connsiteY53" fmla="*/ 3476149 h 3774194"/>
                <a:gd name="connsiteX54" fmla="*/ 1667912 w 4481649"/>
                <a:gd name="connsiteY54" fmla="*/ 3488455 h 3774194"/>
                <a:gd name="connsiteX55" fmla="*/ 1720255 w 4481649"/>
                <a:gd name="connsiteY55" fmla="*/ 3492441 h 3774194"/>
                <a:gd name="connsiteX56" fmla="*/ 1772771 w 4481649"/>
                <a:gd name="connsiteY56" fmla="*/ 3495215 h 3774194"/>
                <a:gd name="connsiteX57" fmla="*/ 1825462 w 4481649"/>
                <a:gd name="connsiteY57" fmla="*/ 3496428 h 3774194"/>
                <a:gd name="connsiteX58" fmla="*/ 1878238 w 4481649"/>
                <a:gd name="connsiteY58" fmla="*/ 3496167 h 3774194"/>
                <a:gd name="connsiteX59" fmla="*/ 1904671 w 4481649"/>
                <a:gd name="connsiteY59" fmla="*/ 3495907 h 3774194"/>
                <a:gd name="connsiteX60" fmla="*/ 1930149 w 4481649"/>
                <a:gd name="connsiteY60" fmla="*/ 3494782 h 3774194"/>
                <a:gd name="connsiteX61" fmla="*/ 1955541 w 4481649"/>
                <a:gd name="connsiteY61" fmla="*/ 3493482 h 3774194"/>
                <a:gd name="connsiteX62" fmla="*/ 1980846 w 4481649"/>
                <a:gd name="connsiteY62" fmla="*/ 3491401 h 3774194"/>
                <a:gd name="connsiteX63" fmla="*/ 2081199 w 4481649"/>
                <a:gd name="connsiteY63" fmla="*/ 3479010 h 3774194"/>
                <a:gd name="connsiteX64" fmla="*/ 2463462 w 4481649"/>
                <a:gd name="connsiteY64" fmla="*/ 3353524 h 3774194"/>
                <a:gd name="connsiteX65" fmla="*/ 2816606 w 4481649"/>
                <a:gd name="connsiteY65" fmla="*/ 3133490 h 3774194"/>
                <a:gd name="connsiteX66" fmla="*/ 2902227 w 4481649"/>
                <a:gd name="connsiteY66" fmla="*/ 3068842 h 3774194"/>
                <a:gd name="connsiteX67" fmla="*/ 2987849 w 4481649"/>
                <a:gd name="connsiteY67" fmla="*/ 3002026 h 3774194"/>
                <a:gd name="connsiteX68" fmla="*/ 3161258 w 4481649"/>
                <a:gd name="connsiteY68" fmla="*/ 2863368 h 3774194"/>
                <a:gd name="connsiteX69" fmla="*/ 3517696 w 4481649"/>
                <a:gd name="connsiteY69" fmla="*/ 2594978 h 3774194"/>
                <a:gd name="connsiteX70" fmla="*/ 3849781 w 4481649"/>
                <a:gd name="connsiteY70" fmla="*/ 2328061 h 3774194"/>
                <a:gd name="connsiteX71" fmla="*/ 4115313 w 4481649"/>
                <a:gd name="connsiteY71" fmla="*/ 2022147 h 3774194"/>
                <a:gd name="connsiteX72" fmla="*/ 4205786 w 4481649"/>
                <a:gd name="connsiteY72" fmla="*/ 1844318 h 3774194"/>
                <a:gd name="connsiteX73" fmla="*/ 4260902 w 4481649"/>
                <a:gd name="connsiteY73" fmla="*/ 1650024 h 3774194"/>
                <a:gd name="connsiteX74" fmla="*/ 4276155 w 4481649"/>
                <a:gd name="connsiteY74" fmla="*/ 1548110 h 3774194"/>
                <a:gd name="connsiteX75" fmla="*/ 4278669 w 4481649"/>
                <a:gd name="connsiteY75" fmla="*/ 1522285 h 3774194"/>
                <a:gd name="connsiteX76" fmla="*/ 4280575 w 4481649"/>
                <a:gd name="connsiteY76" fmla="*/ 1495940 h 3774194"/>
                <a:gd name="connsiteX77" fmla="*/ 4283348 w 4481649"/>
                <a:gd name="connsiteY77" fmla="*/ 1441517 h 3774194"/>
                <a:gd name="connsiteX78" fmla="*/ 4278582 w 4481649"/>
                <a:gd name="connsiteY78" fmla="*/ 1223910 h 3774194"/>
                <a:gd name="connsiteX79" fmla="*/ 4247990 w 4481649"/>
                <a:gd name="connsiteY79" fmla="*/ 1008990 h 3774194"/>
                <a:gd name="connsiteX80" fmla="*/ 4196080 w 4481649"/>
                <a:gd name="connsiteY80" fmla="*/ 799270 h 3774194"/>
                <a:gd name="connsiteX81" fmla="*/ 4062015 w 4481649"/>
                <a:gd name="connsiteY81" fmla="*/ 392396 h 3774194"/>
                <a:gd name="connsiteX82" fmla="*/ 3970675 w 4481649"/>
                <a:gd name="connsiteY82" fmla="*/ 199228 h 3774194"/>
                <a:gd name="connsiteX83" fmla="*/ 3944070 w 4481649"/>
                <a:gd name="connsiteY83" fmla="*/ 152951 h 3774194"/>
                <a:gd name="connsiteX84" fmla="*/ 3916078 w 4481649"/>
                <a:gd name="connsiteY84" fmla="*/ 107540 h 3774194"/>
                <a:gd name="connsiteX85" fmla="*/ 3886439 w 4481649"/>
                <a:gd name="connsiteY85" fmla="*/ 63170 h 3774194"/>
                <a:gd name="connsiteX86" fmla="*/ 3855502 w 4481649"/>
                <a:gd name="connsiteY86" fmla="*/ 19753 h 3774194"/>
                <a:gd name="connsiteX87" fmla="*/ 143864 w 4481649"/>
                <a:gd name="connsiteY87" fmla="*/ 0 h 3774194"/>
                <a:gd name="connsiteX88" fmla="*/ 437641 w 4481649"/>
                <a:gd name="connsiteY88" fmla="*/ 0 h 3774194"/>
                <a:gd name="connsiteX89" fmla="*/ 429955 w 4481649"/>
                <a:gd name="connsiteY89" fmla="*/ 6407 h 3774194"/>
                <a:gd name="connsiteX90" fmla="*/ 137300 w 4481649"/>
                <a:gd name="connsiteY90" fmla="*/ 320554 h 3774194"/>
                <a:gd name="connsiteX91" fmla="*/ 12931 w 4481649"/>
                <a:gd name="connsiteY91" fmla="*/ 495447 h 3774194"/>
                <a:gd name="connsiteX92" fmla="*/ 0 w 4481649"/>
                <a:gd name="connsiteY92" fmla="*/ 517906 h 3774194"/>
                <a:gd name="connsiteX93" fmla="*/ 0 w 4481649"/>
                <a:gd name="connsiteY93" fmla="*/ 176135 h 3774194"/>
                <a:gd name="connsiteX94" fmla="*/ 125001 w 4481649"/>
                <a:gd name="connsiteY94" fmla="*/ 19820 h 377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481649" h="3774194">
                  <a:moveTo>
                    <a:pt x="3838758" y="0"/>
                  </a:moveTo>
                  <a:lnTo>
                    <a:pt x="4072279" y="0"/>
                  </a:lnTo>
                  <a:lnTo>
                    <a:pt x="4075362" y="4673"/>
                  </a:lnTo>
                  <a:cubicBezTo>
                    <a:pt x="4085761" y="21140"/>
                    <a:pt x="4096420" y="37518"/>
                    <a:pt x="4106646" y="54070"/>
                  </a:cubicBezTo>
                  <a:lnTo>
                    <a:pt x="4136804" y="104160"/>
                  </a:lnTo>
                  <a:cubicBezTo>
                    <a:pt x="4176234" y="171410"/>
                    <a:pt x="4213413" y="239959"/>
                    <a:pt x="4246950" y="310241"/>
                  </a:cubicBezTo>
                  <a:cubicBezTo>
                    <a:pt x="4314200" y="450805"/>
                    <a:pt x="4366023" y="598737"/>
                    <a:pt x="4397741" y="750480"/>
                  </a:cubicBezTo>
                  <a:cubicBezTo>
                    <a:pt x="4413514" y="826396"/>
                    <a:pt x="4424520" y="902917"/>
                    <a:pt x="4433098" y="979526"/>
                  </a:cubicBezTo>
                  <a:cubicBezTo>
                    <a:pt x="4441851" y="1056048"/>
                    <a:pt x="4448872" y="1132484"/>
                    <a:pt x="4456064" y="1208745"/>
                  </a:cubicBezTo>
                  <a:cubicBezTo>
                    <a:pt x="4462910" y="1285094"/>
                    <a:pt x="4468976" y="1361442"/>
                    <a:pt x="4474350" y="1437964"/>
                  </a:cubicBezTo>
                  <a:lnTo>
                    <a:pt x="4478075" y="1495420"/>
                  </a:lnTo>
                  <a:cubicBezTo>
                    <a:pt x="4478769" y="1504867"/>
                    <a:pt x="4479203" y="1515005"/>
                    <a:pt x="4479722" y="1524971"/>
                  </a:cubicBezTo>
                  <a:cubicBezTo>
                    <a:pt x="4480243" y="1534938"/>
                    <a:pt x="4480762" y="1544991"/>
                    <a:pt x="4480936" y="1555043"/>
                  </a:cubicBezTo>
                  <a:cubicBezTo>
                    <a:pt x="4482236" y="1595167"/>
                    <a:pt x="4481802" y="1635638"/>
                    <a:pt x="4479288" y="1676195"/>
                  </a:cubicBezTo>
                  <a:cubicBezTo>
                    <a:pt x="4469929" y="1838512"/>
                    <a:pt x="4426339" y="2002042"/>
                    <a:pt x="4355883" y="2152052"/>
                  </a:cubicBezTo>
                  <a:cubicBezTo>
                    <a:pt x="4285601" y="2302496"/>
                    <a:pt x="4188714" y="2437514"/>
                    <a:pt x="4081600" y="2556153"/>
                  </a:cubicBezTo>
                  <a:cubicBezTo>
                    <a:pt x="4028043" y="2615690"/>
                    <a:pt x="3971801" y="2671500"/>
                    <a:pt x="3914431" y="2724623"/>
                  </a:cubicBezTo>
                  <a:cubicBezTo>
                    <a:pt x="3857061" y="2777747"/>
                    <a:pt x="3798911" y="2828876"/>
                    <a:pt x="3740156" y="2877753"/>
                  </a:cubicBezTo>
                  <a:cubicBezTo>
                    <a:pt x="3622902" y="2975940"/>
                    <a:pt x="3503050" y="3065461"/>
                    <a:pt x="3386143" y="3153683"/>
                  </a:cubicBezTo>
                  <a:lnTo>
                    <a:pt x="3297056" y="3221018"/>
                  </a:lnTo>
                  <a:cubicBezTo>
                    <a:pt x="3266898" y="3243636"/>
                    <a:pt x="3236480" y="3266429"/>
                    <a:pt x="3205542" y="3288787"/>
                  </a:cubicBezTo>
                  <a:cubicBezTo>
                    <a:pt x="3174691" y="3311233"/>
                    <a:pt x="3143492" y="3333591"/>
                    <a:pt x="3111775" y="3355690"/>
                  </a:cubicBezTo>
                  <a:cubicBezTo>
                    <a:pt x="3079970" y="3377615"/>
                    <a:pt x="3047905" y="3399367"/>
                    <a:pt x="3015060" y="3420685"/>
                  </a:cubicBezTo>
                  <a:cubicBezTo>
                    <a:pt x="2949718" y="3463410"/>
                    <a:pt x="2882296" y="3504834"/>
                    <a:pt x="2812014" y="3542705"/>
                  </a:cubicBezTo>
                  <a:cubicBezTo>
                    <a:pt x="2741818" y="3580750"/>
                    <a:pt x="2669196" y="3616108"/>
                    <a:pt x="2593627" y="3646439"/>
                  </a:cubicBezTo>
                  <a:cubicBezTo>
                    <a:pt x="2443183" y="3707968"/>
                    <a:pt x="2281560" y="3749478"/>
                    <a:pt x="2118377" y="3765771"/>
                  </a:cubicBezTo>
                  <a:cubicBezTo>
                    <a:pt x="2077559" y="3769671"/>
                    <a:pt x="2036742" y="3772618"/>
                    <a:pt x="1996011" y="3773484"/>
                  </a:cubicBezTo>
                  <a:lnTo>
                    <a:pt x="1965420" y="3774177"/>
                  </a:lnTo>
                  <a:cubicBezTo>
                    <a:pt x="1955280" y="3774264"/>
                    <a:pt x="1945054" y="3774003"/>
                    <a:pt x="1934915" y="3774003"/>
                  </a:cubicBezTo>
                  <a:lnTo>
                    <a:pt x="1904497" y="3773658"/>
                  </a:lnTo>
                  <a:lnTo>
                    <a:pt x="1874945" y="3772531"/>
                  </a:lnTo>
                  <a:cubicBezTo>
                    <a:pt x="1796257" y="3770017"/>
                    <a:pt x="1717395" y="3763778"/>
                    <a:pt x="1638881" y="3753725"/>
                  </a:cubicBezTo>
                  <a:cubicBezTo>
                    <a:pt x="1560279" y="3744192"/>
                    <a:pt x="1481850" y="3730500"/>
                    <a:pt x="1404288" y="3712301"/>
                  </a:cubicBezTo>
                  <a:cubicBezTo>
                    <a:pt x="1326813" y="3693928"/>
                    <a:pt x="1249944" y="3672177"/>
                    <a:pt x="1173856" y="3647392"/>
                  </a:cubicBezTo>
                  <a:cubicBezTo>
                    <a:pt x="1021938" y="3597388"/>
                    <a:pt x="871755" y="3535165"/>
                    <a:pt x="732751" y="3452230"/>
                  </a:cubicBezTo>
                  <a:cubicBezTo>
                    <a:pt x="593659" y="3369470"/>
                    <a:pt x="469474" y="3264522"/>
                    <a:pt x="360973" y="3148396"/>
                  </a:cubicBezTo>
                  <a:cubicBezTo>
                    <a:pt x="306463" y="3090420"/>
                    <a:pt x="256893" y="3028718"/>
                    <a:pt x="210269" y="2965542"/>
                  </a:cubicBezTo>
                  <a:cubicBezTo>
                    <a:pt x="163905" y="2902105"/>
                    <a:pt x="119795" y="2837716"/>
                    <a:pt x="78631" y="2771940"/>
                  </a:cubicBezTo>
                  <a:cubicBezTo>
                    <a:pt x="68059" y="2755648"/>
                    <a:pt x="58093" y="2739095"/>
                    <a:pt x="47866" y="2722630"/>
                  </a:cubicBezTo>
                  <a:lnTo>
                    <a:pt x="18488" y="2674792"/>
                  </a:lnTo>
                  <a:lnTo>
                    <a:pt x="0" y="2645223"/>
                  </a:lnTo>
                  <a:lnTo>
                    <a:pt x="0" y="2227021"/>
                  </a:lnTo>
                  <a:lnTo>
                    <a:pt x="25421" y="2260119"/>
                  </a:lnTo>
                  <a:cubicBezTo>
                    <a:pt x="71871" y="2316968"/>
                    <a:pt x="120401" y="2373818"/>
                    <a:pt x="167979" y="2432922"/>
                  </a:cubicBezTo>
                  <a:cubicBezTo>
                    <a:pt x="191810" y="2462385"/>
                    <a:pt x="215382" y="2492545"/>
                    <a:pt x="238868" y="2523135"/>
                  </a:cubicBezTo>
                  <a:lnTo>
                    <a:pt x="272926" y="2567420"/>
                  </a:lnTo>
                  <a:cubicBezTo>
                    <a:pt x="284104" y="2581545"/>
                    <a:pt x="294765" y="2596017"/>
                    <a:pt x="306290" y="2609797"/>
                  </a:cubicBezTo>
                  <a:cubicBezTo>
                    <a:pt x="396245" y="2721936"/>
                    <a:pt x="493826" y="2825149"/>
                    <a:pt x="592966" y="2922991"/>
                  </a:cubicBezTo>
                  <a:cubicBezTo>
                    <a:pt x="642796" y="2971695"/>
                    <a:pt x="693493" y="3018751"/>
                    <a:pt x="745402" y="3063902"/>
                  </a:cubicBezTo>
                  <a:cubicBezTo>
                    <a:pt x="797312" y="3109052"/>
                    <a:pt x="850176" y="3152729"/>
                    <a:pt x="905033" y="3193806"/>
                  </a:cubicBezTo>
                  <a:cubicBezTo>
                    <a:pt x="1014313" y="3276135"/>
                    <a:pt x="1132171" y="3349710"/>
                    <a:pt x="1261644" y="3399280"/>
                  </a:cubicBezTo>
                  <a:cubicBezTo>
                    <a:pt x="1326206" y="3424066"/>
                    <a:pt x="1393108" y="3443044"/>
                    <a:pt x="1461138" y="3457343"/>
                  </a:cubicBezTo>
                  <a:cubicBezTo>
                    <a:pt x="1478210" y="3460723"/>
                    <a:pt x="1495109" y="3464623"/>
                    <a:pt x="1512268" y="3467570"/>
                  </a:cubicBezTo>
                  <a:lnTo>
                    <a:pt x="1563832" y="3476149"/>
                  </a:lnTo>
                  <a:cubicBezTo>
                    <a:pt x="1598409" y="3480742"/>
                    <a:pt x="1632988" y="3485595"/>
                    <a:pt x="1667912" y="3488455"/>
                  </a:cubicBezTo>
                  <a:cubicBezTo>
                    <a:pt x="1685330" y="3490101"/>
                    <a:pt x="1702749" y="3491661"/>
                    <a:pt x="1720255" y="3492441"/>
                  </a:cubicBezTo>
                  <a:cubicBezTo>
                    <a:pt x="1737760" y="3493309"/>
                    <a:pt x="1755180" y="3494695"/>
                    <a:pt x="1772771" y="3495215"/>
                  </a:cubicBezTo>
                  <a:lnTo>
                    <a:pt x="1825462" y="3496428"/>
                  </a:lnTo>
                  <a:cubicBezTo>
                    <a:pt x="1842968" y="3496862"/>
                    <a:pt x="1860646" y="3496254"/>
                    <a:pt x="1878238" y="3496167"/>
                  </a:cubicBezTo>
                  <a:lnTo>
                    <a:pt x="1904671" y="3495907"/>
                  </a:lnTo>
                  <a:cubicBezTo>
                    <a:pt x="1913250" y="3495648"/>
                    <a:pt x="1921656" y="3495128"/>
                    <a:pt x="1930149" y="3494782"/>
                  </a:cubicBezTo>
                  <a:cubicBezTo>
                    <a:pt x="1938642" y="3494348"/>
                    <a:pt x="1947135" y="3494088"/>
                    <a:pt x="1955541" y="3493482"/>
                  </a:cubicBezTo>
                  <a:lnTo>
                    <a:pt x="1980846" y="3491401"/>
                  </a:lnTo>
                  <a:cubicBezTo>
                    <a:pt x="2014556" y="3488716"/>
                    <a:pt x="2048009" y="3484208"/>
                    <a:pt x="2081199" y="3479010"/>
                  </a:cubicBezTo>
                  <a:cubicBezTo>
                    <a:pt x="2214051" y="3456996"/>
                    <a:pt x="2341789" y="3413926"/>
                    <a:pt x="2463462" y="3353524"/>
                  </a:cubicBezTo>
                  <a:cubicBezTo>
                    <a:pt x="2585568" y="3293814"/>
                    <a:pt x="2701781" y="3217378"/>
                    <a:pt x="2816606" y="3133490"/>
                  </a:cubicBezTo>
                  <a:cubicBezTo>
                    <a:pt x="2845291" y="3112605"/>
                    <a:pt x="2873803" y="3090853"/>
                    <a:pt x="2902227" y="3068842"/>
                  </a:cubicBezTo>
                  <a:cubicBezTo>
                    <a:pt x="2930826" y="3046917"/>
                    <a:pt x="2959337" y="3024644"/>
                    <a:pt x="2987849" y="3002026"/>
                  </a:cubicBezTo>
                  <a:lnTo>
                    <a:pt x="3161258" y="2863368"/>
                  </a:lnTo>
                  <a:cubicBezTo>
                    <a:pt x="3280244" y="2768994"/>
                    <a:pt x="3400357" y="2681119"/>
                    <a:pt x="3517696" y="2594978"/>
                  </a:cubicBezTo>
                  <a:cubicBezTo>
                    <a:pt x="3634949" y="2508836"/>
                    <a:pt x="3747781" y="2421829"/>
                    <a:pt x="3849781" y="2328061"/>
                  </a:cubicBezTo>
                  <a:cubicBezTo>
                    <a:pt x="3951782" y="2234467"/>
                    <a:pt x="4043903" y="2134719"/>
                    <a:pt x="4115313" y="2022147"/>
                  </a:cubicBezTo>
                  <a:cubicBezTo>
                    <a:pt x="4151016" y="1965904"/>
                    <a:pt x="4181521" y="1906627"/>
                    <a:pt x="4205786" y="1844318"/>
                  </a:cubicBezTo>
                  <a:cubicBezTo>
                    <a:pt x="4230225" y="1782095"/>
                    <a:pt x="4247817" y="1716926"/>
                    <a:pt x="4260902" y="1650024"/>
                  </a:cubicBezTo>
                  <a:cubicBezTo>
                    <a:pt x="4267402" y="1616572"/>
                    <a:pt x="4272602" y="1582515"/>
                    <a:pt x="4276155" y="1548110"/>
                  </a:cubicBezTo>
                  <a:cubicBezTo>
                    <a:pt x="4277195" y="1539531"/>
                    <a:pt x="4277889" y="1530864"/>
                    <a:pt x="4278669" y="1522285"/>
                  </a:cubicBezTo>
                  <a:cubicBezTo>
                    <a:pt x="4279361" y="1513618"/>
                    <a:pt x="4280229" y="1505126"/>
                    <a:pt x="4280575" y="1495940"/>
                  </a:cubicBezTo>
                  <a:lnTo>
                    <a:pt x="4283348" y="1441517"/>
                  </a:lnTo>
                  <a:cubicBezTo>
                    <a:pt x="4285861" y="1368895"/>
                    <a:pt x="4284301" y="1296186"/>
                    <a:pt x="4278582" y="1223910"/>
                  </a:cubicBezTo>
                  <a:cubicBezTo>
                    <a:pt x="4273036" y="1151549"/>
                    <a:pt x="4262376" y="1079793"/>
                    <a:pt x="4247990" y="1008990"/>
                  </a:cubicBezTo>
                  <a:cubicBezTo>
                    <a:pt x="4233431" y="938189"/>
                    <a:pt x="4215232" y="868339"/>
                    <a:pt x="4196080" y="799270"/>
                  </a:cubicBezTo>
                  <a:cubicBezTo>
                    <a:pt x="4157862" y="661046"/>
                    <a:pt x="4115658" y="524642"/>
                    <a:pt x="4062015" y="392396"/>
                  </a:cubicBezTo>
                  <a:cubicBezTo>
                    <a:pt x="4035151" y="326360"/>
                    <a:pt x="4005165" y="261537"/>
                    <a:pt x="3970675" y="199228"/>
                  </a:cubicBezTo>
                  <a:cubicBezTo>
                    <a:pt x="3962269" y="183543"/>
                    <a:pt x="3952995" y="168290"/>
                    <a:pt x="3944070" y="152951"/>
                  </a:cubicBezTo>
                  <a:cubicBezTo>
                    <a:pt x="3934883" y="137699"/>
                    <a:pt x="3925350" y="122706"/>
                    <a:pt x="3916078" y="107540"/>
                  </a:cubicBezTo>
                  <a:lnTo>
                    <a:pt x="3886439" y="63170"/>
                  </a:lnTo>
                  <a:lnTo>
                    <a:pt x="3855502" y="19753"/>
                  </a:lnTo>
                  <a:close/>
                  <a:moveTo>
                    <a:pt x="143864" y="0"/>
                  </a:moveTo>
                  <a:lnTo>
                    <a:pt x="437641" y="0"/>
                  </a:lnTo>
                  <a:lnTo>
                    <a:pt x="429955" y="6407"/>
                  </a:lnTo>
                  <a:cubicBezTo>
                    <a:pt x="323796" y="102687"/>
                    <a:pt x="225436" y="207721"/>
                    <a:pt x="137300" y="320554"/>
                  </a:cubicBezTo>
                  <a:cubicBezTo>
                    <a:pt x="93146" y="376884"/>
                    <a:pt x="51592" y="435250"/>
                    <a:pt x="12931" y="495447"/>
                  </a:cubicBezTo>
                  <a:lnTo>
                    <a:pt x="0" y="517906"/>
                  </a:lnTo>
                  <a:lnTo>
                    <a:pt x="0" y="176135"/>
                  </a:lnTo>
                  <a:lnTo>
                    <a:pt x="125001" y="1982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1" name="Freeform: Shape 1040">
              <a:extLst>
                <a:ext uri="{FF2B5EF4-FFF2-40B4-BE49-F238E27FC236}">
                  <a16:creationId xmlns:a16="http://schemas.microsoft.com/office/drawing/2014/main" id="{F5A22C1F-1C9F-4DFC-AD2E-4BF0D7713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452858" cy="3729027"/>
            </a:xfrm>
            <a:custGeom>
              <a:avLst/>
              <a:gdLst>
                <a:gd name="connsiteX0" fmla="*/ 3491469 w 4452858"/>
                <a:gd name="connsiteY0" fmla="*/ 0 h 3729027"/>
                <a:gd name="connsiteX1" fmla="*/ 4038310 w 4452858"/>
                <a:gd name="connsiteY1" fmla="*/ 0 h 3729027"/>
                <a:gd name="connsiteX2" fmla="*/ 4126393 w 4452858"/>
                <a:gd name="connsiteY2" fmla="*/ 144253 h 3729027"/>
                <a:gd name="connsiteX3" fmla="*/ 4452858 w 4452858"/>
                <a:gd name="connsiteY3" fmla="*/ 1509806 h 3729027"/>
                <a:gd name="connsiteX4" fmla="*/ 3318809 w 4452858"/>
                <a:gd name="connsiteY4" fmla="*/ 3104286 h 3729027"/>
                <a:gd name="connsiteX5" fmla="*/ 1929716 w 4452858"/>
                <a:gd name="connsiteY5" fmla="*/ 3729027 h 3729027"/>
                <a:gd name="connsiteX6" fmla="*/ 92844 w 4452858"/>
                <a:gd name="connsiteY6" fmla="*/ 2672799 h 3729027"/>
                <a:gd name="connsiteX7" fmla="*/ 0 w 4452858"/>
                <a:gd name="connsiteY7" fmla="*/ 2540909 h 3729027"/>
                <a:gd name="connsiteX8" fmla="*/ 0 w 4452858"/>
                <a:gd name="connsiteY8" fmla="*/ 1684718 h 3729027"/>
                <a:gd name="connsiteX9" fmla="*/ 380 w 4452858"/>
                <a:gd name="connsiteY9" fmla="*/ 1686965 h 3729027"/>
                <a:gd name="connsiteX10" fmla="*/ 293898 w 4452858"/>
                <a:gd name="connsiteY10" fmla="*/ 2207948 h 3729027"/>
                <a:gd name="connsiteX11" fmla="*/ 451448 w 4452858"/>
                <a:gd name="connsiteY11" fmla="*/ 2429541 h 3729027"/>
                <a:gd name="connsiteX12" fmla="*/ 1929803 w 4452858"/>
                <a:gd name="connsiteY12" fmla="*/ 3295720 h 3729027"/>
                <a:gd name="connsiteX13" fmla="*/ 3052066 w 4452858"/>
                <a:gd name="connsiteY13" fmla="*/ 2762840 h 3729027"/>
                <a:gd name="connsiteX14" fmla="*/ 3188643 w 4452858"/>
                <a:gd name="connsiteY14" fmla="*/ 2657026 h 3729027"/>
                <a:gd name="connsiteX15" fmla="*/ 3809831 w 4452858"/>
                <a:gd name="connsiteY15" fmla="*/ 2103868 h 3729027"/>
                <a:gd name="connsiteX16" fmla="*/ 4019638 w 4452858"/>
                <a:gd name="connsiteY16" fmla="*/ 1509806 h 3729027"/>
                <a:gd name="connsiteX17" fmla="*/ 3548634 w 4452858"/>
                <a:gd name="connsiteY17" fmla="*/ 61263 h 3729027"/>
                <a:gd name="connsiteX18" fmla="*/ 185138 w 4452858"/>
                <a:gd name="connsiteY18" fmla="*/ 0 h 3729027"/>
                <a:gd name="connsiteX19" fmla="*/ 834013 w 4452858"/>
                <a:gd name="connsiteY19" fmla="*/ 0 h 3729027"/>
                <a:gd name="connsiteX20" fmla="*/ 691153 w 4452858"/>
                <a:gd name="connsiteY20" fmla="*/ 111873 h 3729027"/>
                <a:gd name="connsiteX21" fmla="*/ 170145 w 4452858"/>
                <a:gd name="connsiteY21" fmla="*/ 757933 h 3729027"/>
                <a:gd name="connsiteX22" fmla="*/ 28693 w 4452858"/>
                <a:gd name="connsiteY22" fmla="*/ 1128897 h 3729027"/>
                <a:gd name="connsiteX23" fmla="*/ 0 w 4452858"/>
                <a:gd name="connsiteY23" fmla="*/ 1281783 h 3729027"/>
                <a:gd name="connsiteX24" fmla="*/ 0 w 4452858"/>
                <a:gd name="connsiteY24" fmla="*/ 222263 h 3729027"/>
                <a:gd name="connsiteX25" fmla="*/ 56950 w 4452858"/>
                <a:gd name="connsiteY25" fmla="*/ 144253 h 372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52858" h="3729027">
                  <a:moveTo>
                    <a:pt x="3491469" y="0"/>
                  </a:moveTo>
                  <a:lnTo>
                    <a:pt x="4038310" y="0"/>
                  </a:lnTo>
                  <a:lnTo>
                    <a:pt x="4126393" y="144253"/>
                  </a:lnTo>
                  <a:cubicBezTo>
                    <a:pt x="4339509" y="534059"/>
                    <a:pt x="4452858" y="1003975"/>
                    <a:pt x="4452858" y="1509806"/>
                  </a:cubicBezTo>
                  <a:cubicBezTo>
                    <a:pt x="4452858" y="2290190"/>
                    <a:pt x="3890946" y="2657200"/>
                    <a:pt x="3318809" y="3104286"/>
                  </a:cubicBezTo>
                  <a:cubicBezTo>
                    <a:pt x="2902054" y="3429958"/>
                    <a:pt x="2500553" y="3729027"/>
                    <a:pt x="1929716" y="3729027"/>
                  </a:cubicBezTo>
                  <a:cubicBezTo>
                    <a:pt x="1083208" y="3729027"/>
                    <a:pt x="533602" y="3322499"/>
                    <a:pt x="92844" y="2672799"/>
                  </a:cubicBezTo>
                  <a:lnTo>
                    <a:pt x="0" y="2540909"/>
                  </a:lnTo>
                  <a:lnTo>
                    <a:pt x="0" y="1684718"/>
                  </a:lnTo>
                  <a:lnTo>
                    <a:pt x="380" y="1686965"/>
                  </a:lnTo>
                  <a:cubicBezTo>
                    <a:pt x="38821" y="1851705"/>
                    <a:pt x="135502" y="1990731"/>
                    <a:pt x="293898" y="2207948"/>
                  </a:cubicBezTo>
                  <a:cubicBezTo>
                    <a:pt x="344854" y="2277797"/>
                    <a:pt x="397545" y="2350072"/>
                    <a:pt x="451448" y="2429541"/>
                  </a:cubicBezTo>
                  <a:cubicBezTo>
                    <a:pt x="863349" y="3036689"/>
                    <a:pt x="1305494" y="3295720"/>
                    <a:pt x="1929803" y="3295720"/>
                  </a:cubicBezTo>
                  <a:cubicBezTo>
                    <a:pt x="2339537" y="3295720"/>
                    <a:pt x="2640164" y="3084700"/>
                    <a:pt x="3052066" y="2762840"/>
                  </a:cubicBezTo>
                  <a:cubicBezTo>
                    <a:pt x="3098083" y="2726876"/>
                    <a:pt x="3144100" y="2691345"/>
                    <a:pt x="3188643" y="2657026"/>
                  </a:cubicBezTo>
                  <a:cubicBezTo>
                    <a:pt x="3430081" y="2470792"/>
                    <a:pt x="3658087" y="2294870"/>
                    <a:pt x="3809831" y="2103868"/>
                  </a:cubicBezTo>
                  <a:cubicBezTo>
                    <a:pt x="3954901" y="1921273"/>
                    <a:pt x="4019638" y="1738071"/>
                    <a:pt x="4019638" y="1509806"/>
                  </a:cubicBezTo>
                  <a:cubicBezTo>
                    <a:pt x="4019638" y="937667"/>
                    <a:pt x="3852382" y="423246"/>
                    <a:pt x="3548634" y="61263"/>
                  </a:cubicBezTo>
                  <a:close/>
                  <a:moveTo>
                    <a:pt x="185138" y="0"/>
                  </a:moveTo>
                  <a:lnTo>
                    <a:pt x="834013" y="0"/>
                  </a:lnTo>
                  <a:lnTo>
                    <a:pt x="691153" y="111873"/>
                  </a:lnTo>
                  <a:cubicBezTo>
                    <a:pt x="468086" y="302962"/>
                    <a:pt x="292771" y="520394"/>
                    <a:pt x="170145" y="757933"/>
                  </a:cubicBezTo>
                  <a:cubicBezTo>
                    <a:pt x="107489" y="879345"/>
                    <a:pt x="60259" y="1003292"/>
                    <a:pt x="28693" y="1128897"/>
                  </a:cubicBezTo>
                  <a:lnTo>
                    <a:pt x="0" y="1281783"/>
                  </a:lnTo>
                  <a:lnTo>
                    <a:pt x="0" y="222263"/>
                  </a:lnTo>
                  <a:lnTo>
                    <a:pt x="56950" y="144253"/>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2" name="Freeform: Shape 1041">
              <a:extLst>
                <a:ext uri="{FF2B5EF4-FFF2-40B4-BE49-F238E27FC236}">
                  <a16:creationId xmlns:a16="http://schemas.microsoft.com/office/drawing/2014/main" id="{44BBFF0F-32AB-4101-8F9E-5FB2BDAD4C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452858" cy="3729027"/>
            </a:xfrm>
            <a:custGeom>
              <a:avLst/>
              <a:gdLst>
                <a:gd name="connsiteX0" fmla="*/ 185138 w 4452858"/>
                <a:gd name="connsiteY0" fmla="*/ 0 h 3729027"/>
                <a:gd name="connsiteX1" fmla="*/ 986505 w 4452858"/>
                <a:gd name="connsiteY1" fmla="*/ 0 h 3729027"/>
                <a:gd name="connsiteX2" fmla="*/ 913397 w 4452858"/>
                <a:gd name="connsiteY2" fmla="*/ 47750 h 3729027"/>
                <a:gd name="connsiteX3" fmla="*/ 747482 w 4452858"/>
                <a:gd name="connsiteY3" fmla="*/ 177649 h 3729027"/>
                <a:gd name="connsiteX4" fmla="*/ 247101 w 4452858"/>
                <a:gd name="connsiteY4" fmla="*/ 797624 h 3729027"/>
                <a:gd name="connsiteX5" fmla="*/ 67798 w 4452858"/>
                <a:gd name="connsiteY5" fmla="*/ 1509806 h 3729027"/>
                <a:gd name="connsiteX6" fmla="*/ 363833 w 4452858"/>
                <a:gd name="connsiteY6" fmla="*/ 2156904 h 3729027"/>
                <a:gd name="connsiteX7" fmla="*/ 523117 w 4452858"/>
                <a:gd name="connsiteY7" fmla="*/ 2380924 h 3729027"/>
                <a:gd name="connsiteX8" fmla="*/ 1130785 w 4452858"/>
                <a:gd name="connsiteY8" fmla="*/ 3001246 h 3729027"/>
                <a:gd name="connsiteX9" fmla="*/ 1929716 w 4452858"/>
                <a:gd name="connsiteY9" fmla="*/ 3209058 h 3729027"/>
                <a:gd name="connsiteX10" fmla="*/ 2443616 w 4452858"/>
                <a:gd name="connsiteY10" fmla="*/ 3076727 h 3729027"/>
                <a:gd name="connsiteX11" fmla="*/ 2998596 w 4452858"/>
                <a:gd name="connsiteY11" fmla="*/ 2694637 h 3729027"/>
                <a:gd name="connsiteX12" fmla="*/ 3135607 w 4452858"/>
                <a:gd name="connsiteY12" fmla="*/ 2588478 h 3729027"/>
                <a:gd name="connsiteX13" fmla="*/ 3741889 w 4452858"/>
                <a:gd name="connsiteY13" fmla="*/ 2049965 h 3729027"/>
                <a:gd name="connsiteX14" fmla="*/ 3932891 w 4452858"/>
                <a:gd name="connsiteY14" fmla="*/ 1509806 h 3729027"/>
                <a:gd name="connsiteX15" fmla="*/ 3482165 w 4452858"/>
                <a:gd name="connsiteY15" fmla="*/ 116986 h 3729027"/>
                <a:gd name="connsiteX16" fmla="*/ 3373043 w 4452858"/>
                <a:gd name="connsiteY16" fmla="*/ 0 h 3729027"/>
                <a:gd name="connsiteX17" fmla="*/ 4038310 w 4452858"/>
                <a:gd name="connsiteY17" fmla="*/ 0 h 3729027"/>
                <a:gd name="connsiteX18" fmla="*/ 4126393 w 4452858"/>
                <a:gd name="connsiteY18" fmla="*/ 144253 h 3729027"/>
                <a:gd name="connsiteX19" fmla="*/ 4452858 w 4452858"/>
                <a:gd name="connsiteY19" fmla="*/ 1509806 h 3729027"/>
                <a:gd name="connsiteX20" fmla="*/ 3318809 w 4452858"/>
                <a:gd name="connsiteY20" fmla="*/ 3104286 h 3729027"/>
                <a:gd name="connsiteX21" fmla="*/ 1929716 w 4452858"/>
                <a:gd name="connsiteY21" fmla="*/ 3729027 h 3729027"/>
                <a:gd name="connsiteX22" fmla="*/ 92844 w 4452858"/>
                <a:gd name="connsiteY22" fmla="*/ 2672799 h 3729027"/>
                <a:gd name="connsiteX23" fmla="*/ 0 w 4452858"/>
                <a:gd name="connsiteY23" fmla="*/ 2540909 h 3729027"/>
                <a:gd name="connsiteX24" fmla="*/ 0 w 4452858"/>
                <a:gd name="connsiteY24" fmla="*/ 222263 h 3729027"/>
                <a:gd name="connsiteX25" fmla="*/ 56950 w 4452858"/>
                <a:gd name="connsiteY25" fmla="*/ 144253 h 372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52858" h="3729027">
                  <a:moveTo>
                    <a:pt x="185138" y="0"/>
                  </a:moveTo>
                  <a:lnTo>
                    <a:pt x="986505" y="0"/>
                  </a:lnTo>
                  <a:lnTo>
                    <a:pt x="913397" y="47750"/>
                  </a:lnTo>
                  <a:cubicBezTo>
                    <a:pt x="855880" y="88897"/>
                    <a:pt x="800433" y="132282"/>
                    <a:pt x="747482" y="177649"/>
                  </a:cubicBezTo>
                  <a:cubicBezTo>
                    <a:pt x="535943" y="358858"/>
                    <a:pt x="362967" y="573258"/>
                    <a:pt x="247101" y="797624"/>
                  </a:cubicBezTo>
                  <a:cubicBezTo>
                    <a:pt x="128115" y="1028056"/>
                    <a:pt x="67798" y="1267673"/>
                    <a:pt x="67798" y="1509806"/>
                  </a:cubicBezTo>
                  <a:cubicBezTo>
                    <a:pt x="67798" y="1741191"/>
                    <a:pt x="158533" y="1875430"/>
                    <a:pt x="363833" y="2156904"/>
                  </a:cubicBezTo>
                  <a:cubicBezTo>
                    <a:pt x="415223" y="2227360"/>
                    <a:pt x="468346" y="2300242"/>
                    <a:pt x="523117" y="2380924"/>
                  </a:cubicBezTo>
                  <a:cubicBezTo>
                    <a:pt x="716804" y="2666387"/>
                    <a:pt x="915519" y="2869346"/>
                    <a:pt x="1130785" y="3001246"/>
                  </a:cubicBezTo>
                  <a:cubicBezTo>
                    <a:pt x="1358964" y="3141116"/>
                    <a:pt x="1620335" y="3209058"/>
                    <a:pt x="1929716" y="3209058"/>
                  </a:cubicBezTo>
                  <a:cubicBezTo>
                    <a:pt x="2105291" y="3209058"/>
                    <a:pt x="2268560" y="3167028"/>
                    <a:pt x="2443616" y="3076727"/>
                  </a:cubicBezTo>
                  <a:cubicBezTo>
                    <a:pt x="2623352" y="2984000"/>
                    <a:pt x="2801267" y="2848808"/>
                    <a:pt x="2998596" y="2694637"/>
                  </a:cubicBezTo>
                  <a:cubicBezTo>
                    <a:pt x="3044873" y="2658500"/>
                    <a:pt x="3090975" y="2622883"/>
                    <a:pt x="3135607" y="2588478"/>
                  </a:cubicBezTo>
                  <a:cubicBezTo>
                    <a:pt x="3372711" y="2405536"/>
                    <a:pt x="3596645" y="2232733"/>
                    <a:pt x="3741889" y="2049965"/>
                  </a:cubicBezTo>
                  <a:cubicBezTo>
                    <a:pt x="3875781" y="1881496"/>
                    <a:pt x="3932891" y="1719959"/>
                    <a:pt x="3932891" y="1509806"/>
                  </a:cubicBezTo>
                  <a:cubicBezTo>
                    <a:pt x="3932891" y="958034"/>
                    <a:pt x="3772827" y="463371"/>
                    <a:pt x="3482165" y="116986"/>
                  </a:cubicBezTo>
                  <a:lnTo>
                    <a:pt x="3373043" y="0"/>
                  </a:lnTo>
                  <a:lnTo>
                    <a:pt x="4038310" y="0"/>
                  </a:lnTo>
                  <a:lnTo>
                    <a:pt x="4126393" y="144253"/>
                  </a:lnTo>
                  <a:cubicBezTo>
                    <a:pt x="4339509" y="534059"/>
                    <a:pt x="4452858" y="1003975"/>
                    <a:pt x="4452858" y="1509806"/>
                  </a:cubicBezTo>
                  <a:cubicBezTo>
                    <a:pt x="4452858" y="2290190"/>
                    <a:pt x="3890946" y="2657200"/>
                    <a:pt x="3318809" y="3104286"/>
                  </a:cubicBezTo>
                  <a:cubicBezTo>
                    <a:pt x="2902054" y="3429958"/>
                    <a:pt x="2500553" y="3729027"/>
                    <a:pt x="1929716" y="3729027"/>
                  </a:cubicBezTo>
                  <a:cubicBezTo>
                    <a:pt x="1083208" y="3729027"/>
                    <a:pt x="533602" y="3322499"/>
                    <a:pt x="92844" y="2672799"/>
                  </a:cubicBezTo>
                  <a:lnTo>
                    <a:pt x="0" y="2540909"/>
                  </a:lnTo>
                  <a:lnTo>
                    <a:pt x="0" y="222263"/>
                  </a:lnTo>
                  <a:lnTo>
                    <a:pt x="56950" y="144253"/>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43" name="Freeform: Shape 1042">
              <a:extLst>
                <a:ext uri="{FF2B5EF4-FFF2-40B4-BE49-F238E27FC236}">
                  <a16:creationId xmlns:a16="http://schemas.microsoft.com/office/drawing/2014/main" id="{3F8E6D8D-90E6-4613-AA16-1E08EDD25E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656944" cy="4026189"/>
            </a:xfrm>
            <a:custGeom>
              <a:avLst/>
              <a:gdLst>
                <a:gd name="connsiteX0" fmla="*/ 1945140 w 4656944"/>
                <a:gd name="connsiteY0" fmla="*/ 3991264 h 4026189"/>
                <a:gd name="connsiteX1" fmla="*/ 1959526 w 4656944"/>
                <a:gd name="connsiteY1" fmla="*/ 3991438 h 4026189"/>
                <a:gd name="connsiteX2" fmla="*/ 1972179 w 4656944"/>
                <a:gd name="connsiteY2" fmla="*/ 3991351 h 4026189"/>
                <a:gd name="connsiteX3" fmla="*/ 1945140 w 4656944"/>
                <a:gd name="connsiteY3" fmla="*/ 3991264 h 4026189"/>
                <a:gd name="connsiteX4" fmla="*/ 3966403 w 4656944"/>
                <a:gd name="connsiteY4" fmla="*/ 0 h 4026189"/>
                <a:gd name="connsiteX5" fmla="*/ 4231031 w 4656944"/>
                <a:gd name="connsiteY5" fmla="*/ 0 h 4026189"/>
                <a:gd name="connsiteX6" fmla="*/ 4309866 w 4656944"/>
                <a:gd name="connsiteY6" fmla="*/ 126953 h 4026189"/>
                <a:gd name="connsiteX7" fmla="*/ 4656944 w 4656944"/>
                <a:gd name="connsiteY7" fmla="*/ 1425485 h 4026189"/>
                <a:gd name="connsiteX8" fmla="*/ 4452596 w 4656944"/>
                <a:gd name="connsiteY8" fmla="*/ 2437688 h 4026189"/>
                <a:gd name="connsiteX9" fmla="*/ 3895452 w 4656944"/>
                <a:gd name="connsiteY9" fmla="*/ 3264090 h 4026189"/>
                <a:gd name="connsiteX10" fmla="*/ 3069051 w 4656944"/>
                <a:gd name="connsiteY10" fmla="*/ 3821235 h 4026189"/>
                <a:gd name="connsiteX11" fmla="*/ 2057107 w 4656944"/>
                <a:gd name="connsiteY11" fmla="*/ 4025583 h 4026189"/>
                <a:gd name="connsiteX12" fmla="*/ 2036916 w 4656944"/>
                <a:gd name="connsiteY12" fmla="*/ 4025322 h 4026189"/>
                <a:gd name="connsiteX13" fmla="*/ 2027036 w 4656944"/>
                <a:gd name="connsiteY13" fmla="*/ 4025149 h 4026189"/>
                <a:gd name="connsiteX14" fmla="*/ 2005458 w 4656944"/>
                <a:gd name="connsiteY14" fmla="*/ 4025928 h 4026189"/>
                <a:gd name="connsiteX15" fmla="*/ 2004937 w 4656944"/>
                <a:gd name="connsiteY15" fmla="*/ 4025928 h 4026189"/>
                <a:gd name="connsiteX16" fmla="*/ 2004418 w 4656944"/>
                <a:gd name="connsiteY16" fmla="*/ 4025928 h 4026189"/>
                <a:gd name="connsiteX17" fmla="*/ 1972700 w 4656944"/>
                <a:gd name="connsiteY17" fmla="*/ 4026102 h 4026189"/>
                <a:gd name="connsiteX18" fmla="*/ 1959526 w 4656944"/>
                <a:gd name="connsiteY18" fmla="*/ 4026189 h 4026189"/>
                <a:gd name="connsiteX19" fmla="*/ 1919922 w 4656944"/>
                <a:gd name="connsiteY19" fmla="*/ 4025583 h 4026189"/>
                <a:gd name="connsiteX20" fmla="*/ 1908656 w 4656944"/>
                <a:gd name="connsiteY20" fmla="*/ 4025322 h 4026189"/>
                <a:gd name="connsiteX21" fmla="*/ 1799030 w 4656944"/>
                <a:gd name="connsiteY21" fmla="*/ 4020902 h 4026189"/>
                <a:gd name="connsiteX22" fmla="*/ 1782305 w 4656944"/>
                <a:gd name="connsiteY22" fmla="*/ 4020036 h 4026189"/>
                <a:gd name="connsiteX23" fmla="*/ 1781784 w 4656944"/>
                <a:gd name="connsiteY23" fmla="*/ 4020036 h 4026189"/>
                <a:gd name="connsiteX24" fmla="*/ 1781265 w 4656944"/>
                <a:gd name="connsiteY24" fmla="*/ 4019949 h 4026189"/>
                <a:gd name="connsiteX25" fmla="*/ 1765839 w 4656944"/>
                <a:gd name="connsiteY25" fmla="*/ 4018649 h 4026189"/>
                <a:gd name="connsiteX26" fmla="*/ 1655000 w 4656944"/>
                <a:gd name="connsiteY26" fmla="*/ 4007816 h 4026189"/>
                <a:gd name="connsiteX27" fmla="*/ 1402382 w 4656944"/>
                <a:gd name="connsiteY27" fmla="*/ 3964573 h 4026189"/>
                <a:gd name="connsiteX28" fmla="*/ 1154617 w 4656944"/>
                <a:gd name="connsiteY28" fmla="*/ 3889696 h 4026189"/>
                <a:gd name="connsiteX29" fmla="*/ 918639 w 4656944"/>
                <a:gd name="connsiteY29" fmla="*/ 3780850 h 4026189"/>
                <a:gd name="connsiteX30" fmla="*/ 741589 w 4656944"/>
                <a:gd name="connsiteY30" fmla="*/ 3668278 h 4026189"/>
                <a:gd name="connsiteX31" fmla="*/ 103549 w 4656944"/>
                <a:gd name="connsiteY31" fmla="*/ 3140728 h 4026189"/>
                <a:gd name="connsiteX32" fmla="*/ 0 w 4656944"/>
                <a:gd name="connsiteY32" fmla="*/ 3015106 h 4026189"/>
                <a:gd name="connsiteX33" fmla="*/ 0 w 4656944"/>
                <a:gd name="connsiteY33" fmla="*/ 2484097 h 4026189"/>
                <a:gd name="connsiteX34" fmla="*/ 17188 w 4656944"/>
                <a:gd name="connsiteY34" fmla="*/ 2506324 h 4026189"/>
                <a:gd name="connsiteX35" fmla="*/ 75252 w 4656944"/>
                <a:gd name="connsiteY35" fmla="*/ 2580765 h 4026189"/>
                <a:gd name="connsiteX36" fmla="*/ 148653 w 4656944"/>
                <a:gd name="connsiteY36" fmla="*/ 2676699 h 4026189"/>
                <a:gd name="connsiteX37" fmla="*/ 186177 w 4656944"/>
                <a:gd name="connsiteY37" fmla="*/ 2727656 h 4026189"/>
                <a:gd name="connsiteX38" fmla="*/ 219802 w 4656944"/>
                <a:gd name="connsiteY38" fmla="*/ 2773414 h 4026189"/>
                <a:gd name="connsiteX39" fmla="*/ 219975 w 4656944"/>
                <a:gd name="connsiteY39" fmla="*/ 2773586 h 4026189"/>
                <a:gd name="connsiteX40" fmla="*/ 220149 w 4656944"/>
                <a:gd name="connsiteY40" fmla="*/ 2773760 h 4026189"/>
                <a:gd name="connsiteX41" fmla="*/ 278992 w 4656944"/>
                <a:gd name="connsiteY41" fmla="*/ 2851322 h 4026189"/>
                <a:gd name="connsiteX42" fmla="*/ 290344 w 4656944"/>
                <a:gd name="connsiteY42" fmla="*/ 2865967 h 4026189"/>
                <a:gd name="connsiteX43" fmla="*/ 296065 w 4656944"/>
                <a:gd name="connsiteY43" fmla="*/ 2873075 h 4026189"/>
                <a:gd name="connsiteX44" fmla="*/ 363834 w 4656944"/>
                <a:gd name="connsiteY44" fmla="*/ 2955229 h 4026189"/>
                <a:gd name="connsiteX45" fmla="*/ 519304 w 4656944"/>
                <a:gd name="connsiteY45" fmla="*/ 3123178 h 4026189"/>
                <a:gd name="connsiteX46" fmla="*/ 867075 w 4656944"/>
                <a:gd name="connsiteY46" fmla="*/ 3402488 h 4026189"/>
                <a:gd name="connsiteX47" fmla="*/ 1058596 w 4656944"/>
                <a:gd name="connsiteY47" fmla="*/ 3507088 h 4026189"/>
                <a:gd name="connsiteX48" fmla="*/ 1058770 w 4656944"/>
                <a:gd name="connsiteY48" fmla="*/ 3507175 h 4026189"/>
                <a:gd name="connsiteX49" fmla="*/ 1058943 w 4656944"/>
                <a:gd name="connsiteY49" fmla="*/ 3507262 h 4026189"/>
                <a:gd name="connsiteX50" fmla="*/ 1261123 w 4656944"/>
                <a:gd name="connsiteY50" fmla="*/ 3586297 h 4026189"/>
                <a:gd name="connsiteX51" fmla="*/ 1472230 w 4656944"/>
                <a:gd name="connsiteY51" fmla="*/ 3640980 h 4026189"/>
                <a:gd name="connsiteX52" fmla="*/ 1579344 w 4656944"/>
                <a:gd name="connsiteY52" fmla="*/ 3659005 h 4026189"/>
                <a:gd name="connsiteX53" fmla="*/ 1686890 w 4656944"/>
                <a:gd name="connsiteY53" fmla="*/ 3671225 h 4026189"/>
                <a:gd name="connsiteX54" fmla="*/ 1909524 w 4656944"/>
                <a:gd name="connsiteY54" fmla="*/ 3680931 h 4026189"/>
                <a:gd name="connsiteX55" fmla="*/ 1920703 w 4656944"/>
                <a:gd name="connsiteY55" fmla="*/ 3680931 h 4026189"/>
                <a:gd name="connsiteX56" fmla="*/ 1935434 w 4656944"/>
                <a:gd name="connsiteY56" fmla="*/ 3681018 h 4026189"/>
                <a:gd name="connsiteX57" fmla="*/ 1964120 w 4656944"/>
                <a:gd name="connsiteY57" fmla="*/ 3680584 h 4026189"/>
                <a:gd name="connsiteX58" fmla="*/ 1964379 w 4656944"/>
                <a:gd name="connsiteY58" fmla="*/ 3680584 h 4026189"/>
                <a:gd name="connsiteX59" fmla="*/ 1964639 w 4656944"/>
                <a:gd name="connsiteY59" fmla="*/ 3680584 h 4026189"/>
                <a:gd name="connsiteX60" fmla="*/ 1991591 w 4656944"/>
                <a:gd name="connsiteY60" fmla="*/ 3679891 h 4026189"/>
                <a:gd name="connsiteX61" fmla="*/ 2018717 w 4656944"/>
                <a:gd name="connsiteY61" fmla="*/ 3678503 h 4026189"/>
                <a:gd name="connsiteX62" fmla="*/ 2124963 w 4656944"/>
                <a:gd name="connsiteY62" fmla="*/ 3669231 h 4026189"/>
                <a:gd name="connsiteX63" fmla="*/ 2535738 w 4656944"/>
                <a:gd name="connsiteY63" fmla="*/ 3558218 h 4026189"/>
                <a:gd name="connsiteX64" fmla="*/ 2730812 w 4656944"/>
                <a:gd name="connsiteY64" fmla="*/ 3461503 h 4026189"/>
                <a:gd name="connsiteX65" fmla="*/ 2920080 w 4656944"/>
                <a:gd name="connsiteY65" fmla="*/ 3343298 h 4026189"/>
                <a:gd name="connsiteX66" fmla="*/ 3105101 w 4656944"/>
                <a:gd name="connsiteY66" fmla="*/ 3208887 h 4026189"/>
                <a:gd name="connsiteX67" fmla="*/ 3196443 w 4656944"/>
                <a:gd name="connsiteY67" fmla="*/ 3137650 h 4026189"/>
                <a:gd name="connsiteX68" fmla="*/ 3289603 w 4656944"/>
                <a:gd name="connsiteY68" fmla="*/ 3063123 h 4026189"/>
                <a:gd name="connsiteX69" fmla="*/ 3446634 w 4656944"/>
                <a:gd name="connsiteY69" fmla="*/ 2940150 h 4026189"/>
                <a:gd name="connsiteX70" fmla="*/ 3662420 w 4656944"/>
                <a:gd name="connsiteY70" fmla="*/ 2769601 h 4026189"/>
                <a:gd name="connsiteX71" fmla="*/ 3998319 w 4656944"/>
                <a:gd name="connsiteY71" fmla="*/ 2463860 h 4026189"/>
                <a:gd name="connsiteX72" fmla="*/ 4137238 w 4656944"/>
                <a:gd name="connsiteY72" fmla="*/ 2295217 h 4026189"/>
                <a:gd name="connsiteX73" fmla="*/ 4247124 w 4656944"/>
                <a:gd name="connsiteY73" fmla="*/ 2111582 h 4026189"/>
                <a:gd name="connsiteX74" fmla="*/ 4361949 w 4656944"/>
                <a:gd name="connsiteY74" fmla="*/ 1700374 h 4026189"/>
                <a:gd name="connsiteX75" fmla="*/ 4368449 w 4656944"/>
                <a:gd name="connsiteY75" fmla="*/ 1590747 h 4026189"/>
                <a:gd name="connsiteX76" fmla="*/ 4368536 w 4656944"/>
                <a:gd name="connsiteY76" fmla="*/ 1586502 h 4026189"/>
                <a:gd name="connsiteX77" fmla="*/ 4368796 w 4656944"/>
                <a:gd name="connsiteY77" fmla="*/ 1534158 h 4026189"/>
                <a:gd name="connsiteX78" fmla="*/ 4368710 w 4656944"/>
                <a:gd name="connsiteY78" fmla="*/ 1517606 h 4026189"/>
                <a:gd name="connsiteX79" fmla="*/ 4368189 w 4656944"/>
                <a:gd name="connsiteY79" fmla="*/ 1476095 h 4026189"/>
                <a:gd name="connsiteX80" fmla="*/ 4356749 w 4656944"/>
                <a:gd name="connsiteY80" fmla="*/ 1244884 h 4026189"/>
                <a:gd name="connsiteX81" fmla="*/ 4287074 w 4656944"/>
                <a:gd name="connsiteY81" fmla="*/ 787052 h 4026189"/>
                <a:gd name="connsiteX82" fmla="*/ 4147029 w 4656944"/>
                <a:gd name="connsiteY82" fmla="*/ 346032 h 4026189"/>
                <a:gd name="connsiteX83" fmla="*/ 4100319 w 4656944"/>
                <a:gd name="connsiteY83" fmla="*/ 240307 h 4026189"/>
                <a:gd name="connsiteX84" fmla="*/ 4048323 w 4656944"/>
                <a:gd name="connsiteY84" fmla="*/ 136833 h 4026189"/>
                <a:gd name="connsiteX85" fmla="*/ 0 w 4656944"/>
                <a:gd name="connsiteY85" fmla="*/ 0 h 4026189"/>
                <a:gd name="connsiteX86" fmla="*/ 278246 w 4656944"/>
                <a:gd name="connsiteY86" fmla="*/ 0 h 4026189"/>
                <a:gd name="connsiteX87" fmla="*/ 193425 w 4656944"/>
                <a:gd name="connsiteY87" fmla="*/ 86981 h 4026189"/>
                <a:gd name="connsiteX88" fmla="*/ 48300 w 4656944"/>
                <a:gd name="connsiteY88" fmla="*/ 263444 h 4026189"/>
                <a:gd name="connsiteX89" fmla="*/ 0 w 4656944"/>
                <a:gd name="connsiteY89" fmla="*/ 333888 h 4026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656944" h="4026189">
                  <a:moveTo>
                    <a:pt x="1945140" y="3991264"/>
                  </a:moveTo>
                  <a:cubicBezTo>
                    <a:pt x="1949907" y="3991351"/>
                    <a:pt x="1954673" y="3991438"/>
                    <a:pt x="1959526" y="3991438"/>
                  </a:cubicBezTo>
                  <a:cubicBezTo>
                    <a:pt x="1963686" y="3991438"/>
                    <a:pt x="1967847" y="3991438"/>
                    <a:pt x="1972179" y="3991351"/>
                  </a:cubicBezTo>
                  <a:cubicBezTo>
                    <a:pt x="1962994" y="3991523"/>
                    <a:pt x="1954067" y="3991351"/>
                    <a:pt x="1945140" y="3991264"/>
                  </a:cubicBezTo>
                  <a:close/>
                  <a:moveTo>
                    <a:pt x="3966403" y="0"/>
                  </a:moveTo>
                  <a:lnTo>
                    <a:pt x="4231031" y="0"/>
                  </a:lnTo>
                  <a:lnTo>
                    <a:pt x="4309866" y="126953"/>
                  </a:lnTo>
                  <a:cubicBezTo>
                    <a:pt x="4536919" y="519962"/>
                    <a:pt x="4656944" y="969040"/>
                    <a:pt x="4656944" y="1425485"/>
                  </a:cubicBezTo>
                  <a:cubicBezTo>
                    <a:pt x="4656944" y="1776462"/>
                    <a:pt x="4588222" y="2116955"/>
                    <a:pt x="4452596" y="2437688"/>
                  </a:cubicBezTo>
                  <a:cubicBezTo>
                    <a:pt x="4321651" y="2747329"/>
                    <a:pt x="4134204" y="3025338"/>
                    <a:pt x="3895452" y="3264090"/>
                  </a:cubicBezTo>
                  <a:cubicBezTo>
                    <a:pt x="3656701" y="3502841"/>
                    <a:pt x="3378605" y="3690290"/>
                    <a:pt x="3069051" y="3821235"/>
                  </a:cubicBezTo>
                  <a:cubicBezTo>
                    <a:pt x="2748577" y="3956859"/>
                    <a:pt x="2408086" y="4025583"/>
                    <a:pt x="2057107" y="4025583"/>
                  </a:cubicBezTo>
                  <a:cubicBezTo>
                    <a:pt x="2050348" y="4025583"/>
                    <a:pt x="2043675" y="4025409"/>
                    <a:pt x="2036916" y="4025322"/>
                  </a:cubicBezTo>
                  <a:cubicBezTo>
                    <a:pt x="2033621" y="4025236"/>
                    <a:pt x="2030329" y="4025149"/>
                    <a:pt x="2027036" y="4025149"/>
                  </a:cubicBezTo>
                  <a:lnTo>
                    <a:pt x="2005458" y="4025928"/>
                  </a:lnTo>
                  <a:lnTo>
                    <a:pt x="2004937" y="4025928"/>
                  </a:lnTo>
                  <a:lnTo>
                    <a:pt x="2004418" y="4025928"/>
                  </a:lnTo>
                  <a:lnTo>
                    <a:pt x="1972700" y="4026102"/>
                  </a:lnTo>
                  <a:cubicBezTo>
                    <a:pt x="1968279" y="4026189"/>
                    <a:pt x="1963860" y="4026189"/>
                    <a:pt x="1959526" y="4026189"/>
                  </a:cubicBezTo>
                  <a:cubicBezTo>
                    <a:pt x="1946008" y="4026189"/>
                    <a:pt x="1932749" y="4025928"/>
                    <a:pt x="1919922" y="4025583"/>
                  </a:cubicBezTo>
                  <a:lnTo>
                    <a:pt x="1908656" y="4025322"/>
                  </a:lnTo>
                  <a:cubicBezTo>
                    <a:pt x="1871913" y="4024889"/>
                    <a:pt x="1834908" y="4022809"/>
                    <a:pt x="1799030" y="4020902"/>
                  </a:cubicBezTo>
                  <a:lnTo>
                    <a:pt x="1782305" y="4020036"/>
                  </a:lnTo>
                  <a:lnTo>
                    <a:pt x="1781784" y="4020036"/>
                  </a:lnTo>
                  <a:lnTo>
                    <a:pt x="1781265" y="4019949"/>
                  </a:lnTo>
                  <a:lnTo>
                    <a:pt x="1765839" y="4018649"/>
                  </a:lnTo>
                  <a:cubicBezTo>
                    <a:pt x="1729528" y="4015616"/>
                    <a:pt x="1692003" y="4012496"/>
                    <a:pt x="1655000" y="4007816"/>
                  </a:cubicBezTo>
                  <a:cubicBezTo>
                    <a:pt x="1564178" y="3996984"/>
                    <a:pt x="1481504" y="3982858"/>
                    <a:pt x="1402382" y="3964573"/>
                  </a:cubicBezTo>
                  <a:cubicBezTo>
                    <a:pt x="1317886" y="3945074"/>
                    <a:pt x="1234519" y="3919856"/>
                    <a:pt x="1154617" y="3889696"/>
                  </a:cubicBezTo>
                  <a:cubicBezTo>
                    <a:pt x="1075495" y="3859799"/>
                    <a:pt x="996114" y="3823228"/>
                    <a:pt x="918639" y="3780850"/>
                  </a:cubicBezTo>
                  <a:cubicBezTo>
                    <a:pt x="857543" y="3746706"/>
                    <a:pt x="797920" y="3708834"/>
                    <a:pt x="741589" y="3668278"/>
                  </a:cubicBezTo>
                  <a:cubicBezTo>
                    <a:pt x="501863" y="3527345"/>
                    <a:pt x="286341" y="3348667"/>
                    <a:pt x="103549" y="3140728"/>
                  </a:cubicBezTo>
                  <a:lnTo>
                    <a:pt x="0" y="3015106"/>
                  </a:lnTo>
                  <a:lnTo>
                    <a:pt x="0" y="2484097"/>
                  </a:lnTo>
                  <a:lnTo>
                    <a:pt x="17188" y="2506324"/>
                  </a:lnTo>
                  <a:cubicBezTo>
                    <a:pt x="36254" y="2530676"/>
                    <a:pt x="56012" y="2555807"/>
                    <a:pt x="75252" y="2580765"/>
                  </a:cubicBezTo>
                  <a:cubicBezTo>
                    <a:pt x="95443" y="2606851"/>
                    <a:pt x="122048" y="2641256"/>
                    <a:pt x="148653" y="2676699"/>
                  </a:cubicBezTo>
                  <a:cubicBezTo>
                    <a:pt x="161306" y="2693426"/>
                    <a:pt x="173958" y="2710844"/>
                    <a:pt x="186177" y="2727656"/>
                  </a:cubicBezTo>
                  <a:cubicBezTo>
                    <a:pt x="197791" y="2743602"/>
                    <a:pt x="208797" y="2758768"/>
                    <a:pt x="219802" y="2773414"/>
                  </a:cubicBezTo>
                  <a:lnTo>
                    <a:pt x="219975" y="2773586"/>
                  </a:lnTo>
                  <a:lnTo>
                    <a:pt x="220149" y="2773760"/>
                  </a:lnTo>
                  <a:cubicBezTo>
                    <a:pt x="239128" y="2799846"/>
                    <a:pt x="259407" y="2826017"/>
                    <a:pt x="278992" y="2851322"/>
                  </a:cubicBezTo>
                  <a:lnTo>
                    <a:pt x="290344" y="2865967"/>
                  </a:lnTo>
                  <a:lnTo>
                    <a:pt x="296065" y="2873075"/>
                  </a:lnTo>
                  <a:cubicBezTo>
                    <a:pt x="318075" y="2900286"/>
                    <a:pt x="340695" y="2928451"/>
                    <a:pt x="363834" y="2955229"/>
                  </a:cubicBezTo>
                  <a:cubicBezTo>
                    <a:pt x="414704" y="3014852"/>
                    <a:pt x="467047" y="3071355"/>
                    <a:pt x="519304" y="3123178"/>
                  </a:cubicBezTo>
                  <a:cubicBezTo>
                    <a:pt x="630577" y="3232979"/>
                    <a:pt x="747655" y="3327005"/>
                    <a:pt x="867075" y="3402488"/>
                  </a:cubicBezTo>
                  <a:cubicBezTo>
                    <a:pt x="934671" y="3444865"/>
                    <a:pt x="997241" y="3479096"/>
                    <a:pt x="1058596" y="3507088"/>
                  </a:cubicBezTo>
                  <a:lnTo>
                    <a:pt x="1058770" y="3507175"/>
                  </a:lnTo>
                  <a:lnTo>
                    <a:pt x="1058943" y="3507262"/>
                  </a:lnTo>
                  <a:cubicBezTo>
                    <a:pt x="1121339" y="3536639"/>
                    <a:pt x="1189368" y="3563245"/>
                    <a:pt x="1261123" y="3586297"/>
                  </a:cubicBezTo>
                  <a:cubicBezTo>
                    <a:pt x="1327160" y="3607528"/>
                    <a:pt x="1398222" y="3625987"/>
                    <a:pt x="1472230" y="3640980"/>
                  </a:cubicBezTo>
                  <a:cubicBezTo>
                    <a:pt x="1506288" y="3647739"/>
                    <a:pt x="1542426" y="3653805"/>
                    <a:pt x="1579344" y="3659005"/>
                  </a:cubicBezTo>
                  <a:cubicBezTo>
                    <a:pt x="1614008" y="3663857"/>
                    <a:pt x="1650232" y="3667931"/>
                    <a:pt x="1686890" y="3671225"/>
                  </a:cubicBezTo>
                  <a:cubicBezTo>
                    <a:pt x="1756999" y="3677637"/>
                    <a:pt x="1829794" y="3680757"/>
                    <a:pt x="1909524" y="3680931"/>
                  </a:cubicBezTo>
                  <a:lnTo>
                    <a:pt x="1920703" y="3680931"/>
                  </a:lnTo>
                  <a:cubicBezTo>
                    <a:pt x="1925642" y="3681018"/>
                    <a:pt x="1930496" y="3681018"/>
                    <a:pt x="1935434" y="3681018"/>
                  </a:cubicBezTo>
                  <a:cubicBezTo>
                    <a:pt x="1947307" y="3681018"/>
                    <a:pt x="1956146" y="3680931"/>
                    <a:pt x="1964120" y="3680584"/>
                  </a:cubicBezTo>
                  <a:lnTo>
                    <a:pt x="1964379" y="3680584"/>
                  </a:lnTo>
                  <a:lnTo>
                    <a:pt x="1964639" y="3680584"/>
                  </a:lnTo>
                  <a:lnTo>
                    <a:pt x="1991591" y="3679891"/>
                  </a:lnTo>
                  <a:lnTo>
                    <a:pt x="2018717" y="3678503"/>
                  </a:lnTo>
                  <a:cubicBezTo>
                    <a:pt x="2049567" y="3677118"/>
                    <a:pt x="2082412" y="3674257"/>
                    <a:pt x="2124963" y="3669231"/>
                  </a:cubicBezTo>
                  <a:cubicBezTo>
                    <a:pt x="2263187" y="3652332"/>
                    <a:pt x="2401412" y="3614981"/>
                    <a:pt x="2535738" y="3558218"/>
                  </a:cubicBezTo>
                  <a:cubicBezTo>
                    <a:pt x="2597354" y="3532480"/>
                    <a:pt x="2661136" y="3500848"/>
                    <a:pt x="2730812" y="3461503"/>
                  </a:cubicBezTo>
                  <a:cubicBezTo>
                    <a:pt x="2790781" y="3427879"/>
                    <a:pt x="2852657" y="3389229"/>
                    <a:pt x="2920080" y="3343298"/>
                  </a:cubicBezTo>
                  <a:cubicBezTo>
                    <a:pt x="2975543" y="3305514"/>
                    <a:pt x="3034385" y="3262790"/>
                    <a:pt x="3105101" y="3208887"/>
                  </a:cubicBezTo>
                  <a:cubicBezTo>
                    <a:pt x="3136127" y="3185315"/>
                    <a:pt x="3167411" y="3160616"/>
                    <a:pt x="3196443" y="3137650"/>
                  </a:cubicBezTo>
                  <a:lnTo>
                    <a:pt x="3289603" y="3063123"/>
                  </a:lnTo>
                  <a:cubicBezTo>
                    <a:pt x="3342033" y="3021525"/>
                    <a:pt x="3395243" y="2980187"/>
                    <a:pt x="3446634" y="2940150"/>
                  </a:cubicBezTo>
                  <a:cubicBezTo>
                    <a:pt x="3518216" y="2884427"/>
                    <a:pt x="3592311" y="2826798"/>
                    <a:pt x="3662420" y="2769601"/>
                  </a:cubicBezTo>
                  <a:cubicBezTo>
                    <a:pt x="3806018" y="2653389"/>
                    <a:pt x="3909664" y="2559013"/>
                    <a:pt x="3998319" y="2463860"/>
                  </a:cubicBezTo>
                  <a:cubicBezTo>
                    <a:pt x="4052308" y="2405537"/>
                    <a:pt x="4097806" y="2350333"/>
                    <a:pt x="4137238" y="2295217"/>
                  </a:cubicBezTo>
                  <a:cubicBezTo>
                    <a:pt x="4181694" y="2232560"/>
                    <a:pt x="4217572" y="2172592"/>
                    <a:pt x="4247124" y="2111582"/>
                  </a:cubicBezTo>
                  <a:cubicBezTo>
                    <a:pt x="4308913" y="1985577"/>
                    <a:pt x="4347564" y="1847178"/>
                    <a:pt x="4361949" y="1700374"/>
                  </a:cubicBezTo>
                  <a:cubicBezTo>
                    <a:pt x="4365329" y="1665537"/>
                    <a:pt x="4367496" y="1628532"/>
                    <a:pt x="4368449" y="1590747"/>
                  </a:cubicBezTo>
                  <a:lnTo>
                    <a:pt x="4368536" y="1586502"/>
                  </a:lnTo>
                  <a:cubicBezTo>
                    <a:pt x="4368796" y="1569516"/>
                    <a:pt x="4369057" y="1552097"/>
                    <a:pt x="4368796" y="1534158"/>
                  </a:cubicBezTo>
                  <a:cubicBezTo>
                    <a:pt x="4368796" y="1528612"/>
                    <a:pt x="4368710" y="1523152"/>
                    <a:pt x="4368710" y="1517606"/>
                  </a:cubicBezTo>
                  <a:cubicBezTo>
                    <a:pt x="4368710" y="1504000"/>
                    <a:pt x="4368623" y="1490047"/>
                    <a:pt x="4368189" y="1476095"/>
                  </a:cubicBezTo>
                  <a:cubicBezTo>
                    <a:pt x="4366715" y="1397060"/>
                    <a:pt x="4362817" y="1319238"/>
                    <a:pt x="4356749" y="1244884"/>
                  </a:cubicBezTo>
                  <a:cubicBezTo>
                    <a:pt x="4343144" y="1083520"/>
                    <a:pt x="4319745" y="929522"/>
                    <a:pt x="4287074" y="787052"/>
                  </a:cubicBezTo>
                  <a:cubicBezTo>
                    <a:pt x="4251284" y="631321"/>
                    <a:pt x="4204139" y="482958"/>
                    <a:pt x="4147029" y="346032"/>
                  </a:cubicBezTo>
                  <a:cubicBezTo>
                    <a:pt x="4132211" y="310328"/>
                    <a:pt x="4116439" y="274710"/>
                    <a:pt x="4100319" y="240307"/>
                  </a:cubicBezTo>
                  <a:cubicBezTo>
                    <a:pt x="4084547" y="207028"/>
                    <a:pt x="4067041" y="172277"/>
                    <a:pt x="4048323" y="136833"/>
                  </a:cubicBezTo>
                  <a:close/>
                  <a:moveTo>
                    <a:pt x="0" y="0"/>
                  </a:moveTo>
                  <a:lnTo>
                    <a:pt x="278246" y="0"/>
                  </a:lnTo>
                  <a:lnTo>
                    <a:pt x="193425" y="86981"/>
                  </a:lnTo>
                  <a:cubicBezTo>
                    <a:pt x="142241" y="144090"/>
                    <a:pt x="93754" y="203041"/>
                    <a:pt x="48300" y="263444"/>
                  </a:cubicBezTo>
                  <a:lnTo>
                    <a:pt x="0" y="33388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32" name="Picture 8">
            <a:extLst>
              <a:ext uri="{FF2B5EF4-FFF2-40B4-BE49-F238E27FC236}">
                <a16:creationId xmlns:a16="http://schemas.microsoft.com/office/drawing/2014/main" id="{717C86E3-CD23-6E9B-F302-4185D5481F1C}"/>
              </a:ext>
            </a:extLst>
          </p:cNvPr>
          <p:cNvPicPr>
            <a:picLocks noChangeAspect="1" noChangeArrowheads="1"/>
          </p:cNvPicPr>
          <p:nvPr/>
        </p:nvPicPr>
        <p:blipFill>
          <a:blip r:embed="rId4">
            <a:alphaModFix/>
            <a:extLst>
              <a:ext uri="{28A0092B-C50C-407E-A947-70E740481C1C}">
                <a14:useLocalDpi xmlns:a14="http://schemas.microsoft.com/office/drawing/2010/main" val="0"/>
              </a:ext>
            </a:extLst>
          </a:blip>
          <a:srcRect t="1138"/>
          <a:stretch/>
        </p:blipFill>
        <p:spPr bwMode="auto">
          <a:xfrm>
            <a:off x="3125968" y="2564970"/>
            <a:ext cx="3316388" cy="3278632"/>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grpSp>
        <p:nvGrpSpPr>
          <p:cNvPr id="1045" name="Graphic 4">
            <a:extLst>
              <a:ext uri="{FF2B5EF4-FFF2-40B4-BE49-F238E27FC236}">
                <a16:creationId xmlns:a16="http://schemas.microsoft.com/office/drawing/2014/main" id="{DE51D1B5-E12D-46A1-B0B3-7BAB36C342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938" y="2543765"/>
            <a:ext cx="3375140" cy="3326212"/>
            <a:chOff x="3414665" y="738154"/>
            <a:chExt cx="5366579" cy="5378461"/>
          </a:xfrm>
          <a:solidFill>
            <a:schemeClr val="bg1">
              <a:alpha val="30000"/>
            </a:schemeClr>
          </a:solidFill>
        </p:grpSpPr>
        <p:sp>
          <p:nvSpPr>
            <p:cNvPr id="1046" name="Freeform: Shape 1045">
              <a:extLst>
                <a:ext uri="{FF2B5EF4-FFF2-40B4-BE49-F238E27FC236}">
                  <a16:creationId xmlns:a16="http://schemas.microsoft.com/office/drawing/2014/main" id="{DCD62F51-9CF9-43CF-BD8B-D030D6711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67033" y="752474"/>
              <a:ext cx="5098846" cy="5278088"/>
            </a:xfrm>
            <a:custGeom>
              <a:avLst/>
              <a:gdLst>
                <a:gd name="connsiteX0" fmla="*/ 2413047 w 5098846"/>
                <a:gd name="connsiteY0" fmla="*/ 571500 h 5278088"/>
                <a:gd name="connsiteX1" fmla="*/ 2488866 w 5098846"/>
                <a:gd name="connsiteY1" fmla="*/ 572738 h 5278088"/>
                <a:gd name="connsiteX2" fmla="*/ 2498486 w 5098846"/>
                <a:gd name="connsiteY2" fmla="*/ 573024 h 5278088"/>
                <a:gd name="connsiteX3" fmla="*/ 2508107 w 5098846"/>
                <a:gd name="connsiteY3" fmla="*/ 573024 h 5278088"/>
                <a:gd name="connsiteX4" fmla="*/ 2513345 w 5098846"/>
                <a:gd name="connsiteY4" fmla="*/ 573024 h 5278088"/>
                <a:gd name="connsiteX5" fmla="*/ 3401742 w 5098846"/>
                <a:gd name="connsiteY5" fmla="*/ 751904 h 5278088"/>
                <a:gd name="connsiteX6" fmla="*/ 4014200 w 5098846"/>
                <a:gd name="connsiteY6" fmla="*/ 1210532 h 5278088"/>
                <a:gd name="connsiteX7" fmla="*/ 4395390 w 5098846"/>
                <a:gd name="connsiteY7" fmla="*/ 1879473 h 5278088"/>
                <a:gd name="connsiteX8" fmla="*/ 4527311 w 5098846"/>
                <a:gd name="connsiteY8" fmla="*/ 2668334 h 5278088"/>
                <a:gd name="connsiteX9" fmla="*/ 4399010 w 5098846"/>
                <a:gd name="connsiteY9" fmla="*/ 3439001 h 5278088"/>
                <a:gd name="connsiteX10" fmla="*/ 4025820 w 5098846"/>
                <a:gd name="connsiteY10" fmla="*/ 4084796 h 5278088"/>
                <a:gd name="connsiteX11" fmla="*/ 3412982 w 5098846"/>
                <a:gd name="connsiteY11" fmla="*/ 4529328 h 5278088"/>
                <a:gd name="connsiteX12" fmla="*/ 2496676 w 5098846"/>
                <a:gd name="connsiteY12" fmla="*/ 4705065 h 5278088"/>
                <a:gd name="connsiteX13" fmla="*/ 2489438 w 5098846"/>
                <a:gd name="connsiteY13" fmla="*/ 4705065 h 5278088"/>
                <a:gd name="connsiteX14" fmla="*/ 2479532 w 5098846"/>
                <a:gd name="connsiteY14" fmla="*/ 4705065 h 5278088"/>
                <a:gd name="connsiteX15" fmla="*/ 2469626 w 5098846"/>
                <a:gd name="connsiteY15" fmla="*/ 4705350 h 5278088"/>
                <a:gd name="connsiteX16" fmla="*/ 2389520 w 5098846"/>
                <a:gd name="connsiteY16" fmla="*/ 4706684 h 5278088"/>
                <a:gd name="connsiteX17" fmla="*/ 1585039 w 5098846"/>
                <a:gd name="connsiteY17" fmla="*/ 4538853 h 5278088"/>
                <a:gd name="connsiteX18" fmla="*/ 1036970 w 5098846"/>
                <a:gd name="connsiteY18" fmla="*/ 4105656 h 5278088"/>
                <a:gd name="connsiteX19" fmla="*/ 691880 w 5098846"/>
                <a:gd name="connsiteY19" fmla="*/ 3456718 h 5278088"/>
                <a:gd name="connsiteX20" fmla="*/ 571674 w 5098846"/>
                <a:gd name="connsiteY20" fmla="*/ 2673953 h 5278088"/>
                <a:gd name="connsiteX21" fmla="*/ 696166 w 5098846"/>
                <a:gd name="connsiteY21" fmla="*/ 1870710 h 5278088"/>
                <a:gd name="connsiteX22" fmla="*/ 1052782 w 5098846"/>
                <a:gd name="connsiteY22" fmla="*/ 1195959 h 5278088"/>
                <a:gd name="connsiteX23" fmla="*/ 1612090 w 5098846"/>
                <a:gd name="connsiteY23" fmla="*/ 744569 h 5278088"/>
                <a:gd name="connsiteX24" fmla="*/ 2413047 w 5098846"/>
                <a:gd name="connsiteY24" fmla="*/ 571500 h 5278088"/>
                <a:gd name="connsiteX25" fmla="*/ 2413047 w 5098846"/>
                <a:gd name="connsiteY25" fmla="*/ 0 h 5278088"/>
                <a:gd name="connsiteX26" fmla="*/ 2389425 w 5098846"/>
                <a:gd name="connsiteY26" fmla="*/ 5278089 h 5278088"/>
                <a:gd name="connsiteX27" fmla="*/ 2488104 w 5098846"/>
                <a:gd name="connsiteY27" fmla="*/ 5276469 h 5278088"/>
                <a:gd name="connsiteX28" fmla="*/ 2496676 w 5098846"/>
                <a:gd name="connsiteY28" fmla="*/ 5276469 h 5278088"/>
                <a:gd name="connsiteX29" fmla="*/ 2513441 w 5098846"/>
                <a:gd name="connsiteY29" fmla="*/ 1524 h 5278088"/>
                <a:gd name="connsiteX30" fmla="*/ 2507535 w 5098846"/>
                <a:gd name="connsiteY30" fmla="*/ 1524 h 5278088"/>
                <a:gd name="connsiteX31" fmla="*/ 2413047 w 5098846"/>
                <a:gd name="connsiteY31" fmla="*/ 0 h 5278088"/>
                <a:gd name="connsiteX32" fmla="*/ 2413047 w 5098846"/>
                <a:gd name="connsiteY32" fmla="*/ 0 h 527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98846" h="5278088">
                  <a:moveTo>
                    <a:pt x="2413047" y="571500"/>
                  </a:moveTo>
                  <a:cubicBezTo>
                    <a:pt x="2438384" y="571500"/>
                    <a:pt x="2463244" y="571881"/>
                    <a:pt x="2488866" y="572738"/>
                  </a:cubicBezTo>
                  <a:lnTo>
                    <a:pt x="2498486" y="573024"/>
                  </a:lnTo>
                  <a:lnTo>
                    <a:pt x="2508107" y="573024"/>
                  </a:lnTo>
                  <a:lnTo>
                    <a:pt x="2513345" y="573024"/>
                  </a:lnTo>
                  <a:cubicBezTo>
                    <a:pt x="2841101" y="573024"/>
                    <a:pt x="3139995" y="633222"/>
                    <a:pt x="3401742" y="751904"/>
                  </a:cubicBezTo>
                  <a:cubicBezTo>
                    <a:pt x="3637295" y="858774"/>
                    <a:pt x="3843416" y="1013079"/>
                    <a:pt x="4014200" y="1210532"/>
                  </a:cubicBezTo>
                  <a:cubicBezTo>
                    <a:pt x="4178601" y="1400651"/>
                    <a:pt x="4306903" y="1625727"/>
                    <a:pt x="4395390" y="1879473"/>
                  </a:cubicBezTo>
                  <a:cubicBezTo>
                    <a:pt x="4482925" y="2130362"/>
                    <a:pt x="4527311" y="2395728"/>
                    <a:pt x="4527311" y="2668334"/>
                  </a:cubicBezTo>
                  <a:cubicBezTo>
                    <a:pt x="4527311" y="2936843"/>
                    <a:pt x="4484163" y="3196114"/>
                    <a:pt x="4399010" y="3439001"/>
                  </a:cubicBezTo>
                  <a:cubicBezTo>
                    <a:pt x="4312808" y="3684937"/>
                    <a:pt x="4187269" y="3902202"/>
                    <a:pt x="4025820" y="4084796"/>
                  </a:cubicBezTo>
                  <a:cubicBezTo>
                    <a:pt x="3856751" y="4276058"/>
                    <a:pt x="3650535" y="4425601"/>
                    <a:pt x="3412982" y="4529328"/>
                  </a:cubicBezTo>
                  <a:cubicBezTo>
                    <a:pt x="3145710" y="4645914"/>
                    <a:pt x="2837481" y="4705065"/>
                    <a:pt x="2496676" y="4705065"/>
                  </a:cubicBezTo>
                  <a:lnTo>
                    <a:pt x="2489438" y="4705065"/>
                  </a:lnTo>
                  <a:lnTo>
                    <a:pt x="2479532" y="4705065"/>
                  </a:lnTo>
                  <a:lnTo>
                    <a:pt x="2469626" y="4705350"/>
                  </a:lnTo>
                  <a:cubicBezTo>
                    <a:pt x="2442765" y="4706207"/>
                    <a:pt x="2415809" y="4706684"/>
                    <a:pt x="2389520" y="4706684"/>
                  </a:cubicBezTo>
                  <a:cubicBezTo>
                    <a:pt x="2090245" y="4706684"/>
                    <a:pt x="1819640" y="4650200"/>
                    <a:pt x="1585039" y="4538853"/>
                  </a:cubicBezTo>
                  <a:cubicBezTo>
                    <a:pt x="1373774" y="4438555"/>
                    <a:pt x="1189370" y="4292823"/>
                    <a:pt x="1036970" y="4105656"/>
                  </a:cubicBezTo>
                  <a:cubicBezTo>
                    <a:pt x="888095" y="3922871"/>
                    <a:pt x="771985" y="3704463"/>
                    <a:pt x="691880" y="3456718"/>
                  </a:cubicBezTo>
                  <a:cubicBezTo>
                    <a:pt x="612060" y="3210020"/>
                    <a:pt x="571674" y="2946749"/>
                    <a:pt x="571674" y="2673953"/>
                  </a:cubicBezTo>
                  <a:cubicBezTo>
                    <a:pt x="571674" y="2396109"/>
                    <a:pt x="613584" y="2125790"/>
                    <a:pt x="696166" y="1870710"/>
                  </a:cubicBezTo>
                  <a:cubicBezTo>
                    <a:pt x="779224" y="1614011"/>
                    <a:pt x="899239" y="1387031"/>
                    <a:pt x="1052782" y="1195959"/>
                  </a:cubicBezTo>
                  <a:cubicBezTo>
                    <a:pt x="1209563" y="1000887"/>
                    <a:pt x="1397777" y="848963"/>
                    <a:pt x="1612090" y="744569"/>
                  </a:cubicBezTo>
                  <a:cubicBezTo>
                    <a:pt x="1847548" y="629698"/>
                    <a:pt x="2117105" y="571500"/>
                    <a:pt x="2413047" y="571500"/>
                  </a:cubicBezTo>
                  <a:moveTo>
                    <a:pt x="2413047" y="0"/>
                  </a:moveTo>
                  <a:cubicBezTo>
                    <a:pt x="-755635" y="0"/>
                    <a:pt x="-844694" y="5278089"/>
                    <a:pt x="2389425" y="5278089"/>
                  </a:cubicBezTo>
                  <a:cubicBezTo>
                    <a:pt x="2421810" y="5278089"/>
                    <a:pt x="2455052" y="5277517"/>
                    <a:pt x="2488104" y="5276469"/>
                  </a:cubicBezTo>
                  <a:cubicBezTo>
                    <a:pt x="2491152" y="5276469"/>
                    <a:pt x="2493629" y="5276469"/>
                    <a:pt x="2496676" y="5276469"/>
                  </a:cubicBezTo>
                  <a:cubicBezTo>
                    <a:pt x="6022832" y="5276469"/>
                    <a:pt x="5903674" y="1524"/>
                    <a:pt x="2513441" y="1524"/>
                  </a:cubicBezTo>
                  <a:cubicBezTo>
                    <a:pt x="2511536" y="1524"/>
                    <a:pt x="2509440" y="1524"/>
                    <a:pt x="2507535" y="1524"/>
                  </a:cubicBezTo>
                  <a:cubicBezTo>
                    <a:pt x="2475531" y="476"/>
                    <a:pt x="2444480" y="0"/>
                    <a:pt x="2413047" y="0"/>
                  </a:cubicBezTo>
                  <a:lnTo>
                    <a:pt x="2413047" y="0"/>
                  </a:lnTo>
                  <a:close/>
                </a:path>
              </a:pathLst>
            </a:custGeom>
            <a:grpFill/>
            <a:ln w="9525" cap="flat">
              <a:noFill/>
              <a:prstDash val="solid"/>
              <a:miter/>
            </a:ln>
          </p:spPr>
          <p:txBody>
            <a:bodyPr rtlCol="0" anchor="ctr"/>
            <a:lstStyle/>
            <a:p>
              <a:endParaRPr lang="en-US"/>
            </a:p>
          </p:txBody>
        </p:sp>
        <p:sp>
          <p:nvSpPr>
            <p:cNvPr id="1047" name="Freeform: Shape 1046">
              <a:extLst>
                <a:ext uri="{FF2B5EF4-FFF2-40B4-BE49-F238E27FC236}">
                  <a16:creationId xmlns:a16="http://schemas.microsoft.com/office/drawing/2014/main" id="{B245C1E2-FDA8-4E4F-92F2-DE5D880E6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78615" y="772453"/>
              <a:ext cx="5079154" cy="5190747"/>
            </a:xfrm>
            <a:custGeom>
              <a:avLst/>
              <a:gdLst>
                <a:gd name="connsiteX0" fmla="*/ 2498620 w 5079154"/>
                <a:gd name="connsiteY0" fmla="*/ 24 h 5190747"/>
                <a:gd name="connsiteX1" fmla="*/ 3484267 w 5079154"/>
                <a:gd name="connsiteY1" fmla="*/ 172045 h 5190747"/>
                <a:gd name="connsiteX2" fmla="*/ 3543417 w 5079154"/>
                <a:gd name="connsiteY2" fmla="*/ 195382 h 5190747"/>
                <a:gd name="connsiteX3" fmla="*/ 3573040 w 5079154"/>
                <a:gd name="connsiteY3" fmla="*/ 207002 h 5190747"/>
                <a:gd name="connsiteX4" fmla="*/ 3602091 w 5079154"/>
                <a:gd name="connsiteY4" fmla="*/ 220051 h 5190747"/>
                <a:gd name="connsiteX5" fmla="*/ 3660099 w 5079154"/>
                <a:gd name="connsiteY5" fmla="*/ 246531 h 5190747"/>
                <a:gd name="connsiteX6" fmla="*/ 3689150 w 5079154"/>
                <a:gd name="connsiteY6" fmla="*/ 259771 h 5190747"/>
                <a:gd name="connsiteX7" fmla="*/ 3717534 w 5079154"/>
                <a:gd name="connsiteY7" fmla="*/ 274439 h 5190747"/>
                <a:gd name="connsiteX8" fmla="*/ 3774303 w 5079154"/>
                <a:gd name="connsiteY8" fmla="*/ 303871 h 5190747"/>
                <a:gd name="connsiteX9" fmla="*/ 3802688 w 5079154"/>
                <a:gd name="connsiteY9" fmla="*/ 318635 h 5190747"/>
                <a:gd name="connsiteX10" fmla="*/ 3830310 w 5079154"/>
                <a:gd name="connsiteY10" fmla="*/ 334732 h 5190747"/>
                <a:gd name="connsiteX11" fmla="*/ 3885555 w 5079154"/>
                <a:gd name="connsiteY11" fmla="*/ 367308 h 5190747"/>
                <a:gd name="connsiteX12" fmla="*/ 3913178 w 5079154"/>
                <a:gd name="connsiteY12" fmla="*/ 383691 h 5190747"/>
                <a:gd name="connsiteX13" fmla="*/ 3939943 w 5079154"/>
                <a:gd name="connsiteY13" fmla="*/ 401312 h 5190747"/>
                <a:gd name="connsiteX14" fmla="*/ 4339612 w 5079154"/>
                <a:gd name="connsiteY14" fmla="*/ 724972 h 5190747"/>
                <a:gd name="connsiteX15" fmla="*/ 4664034 w 5079154"/>
                <a:gd name="connsiteY15" fmla="*/ 1126832 h 5190747"/>
                <a:gd name="connsiteX16" fmla="*/ 4902539 w 5079154"/>
                <a:gd name="connsiteY16" fmla="*/ 1585460 h 5190747"/>
                <a:gd name="connsiteX17" fmla="*/ 5047891 w 5079154"/>
                <a:gd name="connsiteY17" fmla="*/ 2081046 h 5190747"/>
                <a:gd name="connsiteX18" fmla="*/ 5075228 w 5079154"/>
                <a:gd name="connsiteY18" fmla="*/ 2337554 h 5190747"/>
                <a:gd name="connsiteX19" fmla="*/ 5077609 w 5079154"/>
                <a:gd name="connsiteY19" fmla="*/ 2401943 h 5190747"/>
                <a:gd name="connsiteX20" fmla="*/ 5078847 w 5079154"/>
                <a:gd name="connsiteY20" fmla="*/ 2466237 h 5190747"/>
                <a:gd name="connsiteX21" fmla="*/ 5078466 w 5079154"/>
                <a:gd name="connsiteY21" fmla="*/ 2530531 h 5190747"/>
                <a:gd name="connsiteX22" fmla="*/ 5076942 w 5079154"/>
                <a:gd name="connsiteY22" fmla="*/ 2594729 h 5190747"/>
                <a:gd name="connsiteX23" fmla="*/ 4999028 w 5079154"/>
                <a:gd name="connsiteY23" fmla="*/ 3099269 h 5190747"/>
                <a:gd name="connsiteX24" fmla="*/ 4968738 w 5079154"/>
                <a:gd name="connsiteY24" fmla="*/ 3222141 h 5190747"/>
                <a:gd name="connsiteX25" fmla="*/ 4952451 w 5079154"/>
                <a:gd name="connsiteY25" fmla="*/ 3283101 h 5190747"/>
                <a:gd name="connsiteX26" fmla="*/ 4936925 w 5079154"/>
                <a:gd name="connsiteY26" fmla="*/ 3344156 h 5190747"/>
                <a:gd name="connsiteX27" fmla="*/ 4919875 w 5079154"/>
                <a:gd name="connsiteY27" fmla="*/ 3404831 h 5190747"/>
                <a:gd name="connsiteX28" fmla="*/ 4903016 w 5079154"/>
                <a:gd name="connsiteY28" fmla="*/ 3465410 h 5190747"/>
                <a:gd name="connsiteX29" fmla="*/ 4865297 w 5079154"/>
                <a:gd name="connsiteY29" fmla="*/ 3585520 h 5190747"/>
                <a:gd name="connsiteX30" fmla="*/ 4671177 w 5079154"/>
                <a:gd name="connsiteY30" fmla="*/ 4052340 h 5190747"/>
                <a:gd name="connsiteX31" fmla="*/ 4386094 w 5079154"/>
                <a:gd name="connsiteY31" fmla="*/ 4476393 h 5190747"/>
                <a:gd name="connsiteX32" fmla="*/ 4343708 w 5079154"/>
                <a:gd name="connsiteY32" fmla="*/ 4524875 h 5190747"/>
                <a:gd name="connsiteX33" fmla="*/ 4298655 w 5079154"/>
                <a:gd name="connsiteY33" fmla="*/ 4570976 h 5190747"/>
                <a:gd name="connsiteX34" fmla="*/ 4252935 w 5079154"/>
                <a:gd name="connsiteY34" fmla="*/ 4616411 h 5190747"/>
                <a:gd name="connsiteX35" fmla="*/ 4204738 w 5079154"/>
                <a:gd name="connsiteY35" fmla="*/ 4659273 h 5190747"/>
                <a:gd name="connsiteX36" fmla="*/ 4180354 w 5079154"/>
                <a:gd name="connsiteY36" fmla="*/ 4680419 h 5190747"/>
                <a:gd name="connsiteX37" fmla="*/ 4155494 w 5079154"/>
                <a:gd name="connsiteY37" fmla="*/ 4700898 h 5190747"/>
                <a:gd name="connsiteX38" fmla="*/ 4103964 w 5079154"/>
                <a:gd name="connsiteY38" fmla="*/ 4739664 h 5190747"/>
                <a:gd name="connsiteX39" fmla="*/ 4078151 w 5079154"/>
                <a:gd name="connsiteY39" fmla="*/ 4759000 h 5190747"/>
                <a:gd name="connsiteX40" fmla="*/ 4051766 w 5079154"/>
                <a:gd name="connsiteY40" fmla="*/ 4777479 h 5190747"/>
                <a:gd name="connsiteX41" fmla="*/ 3997950 w 5079154"/>
                <a:gd name="connsiteY41" fmla="*/ 4812816 h 5190747"/>
                <a:gd name="connsiteX42" fmla="*/ 3970994 w 5079154"/>
                <a:gd name="connsiteY42" fmla="*/ 4830342 h 5190747"/>
                <a:gd name="connsiteX43" fmla="*/ 3957469 w 5079154"/>
                <a:gd name="connsiteY43" fmla="*/ 4839010 h 5190747"/>
                <a:gd name="connsiteX44" fmla="*/ 3943563 w 5079154"/>
                <a:gd name="connsiteY44" fmla="*/ 4847011 h 5190747"/>
                <a:gd name="connsiteX45" fmla="*/ 3887746 w 5079154"/>
                <a:gd name="connsiteY45" fmla="*/ 4878824 h 5190747"/>
                <a:gd name="connsiteX46" fmla="*/ 3859742 w 5079154"/>
                <a:gd name="connsiteY46" fmla="*/ 4894541 h 5190747"/>
                <a:gd name="connsiteX47" fmla="*/ 3845741 w 5079154"/>
                <a:gd name="connsiteY47" fmla="*/ 4902351 h 5190747"/>
                <a:gd name="connsiteX48" fmla="*/ 3831358 w 5079154"/>
                <a:gd name="connsiteY48" fmla="*/ 4909400 h 5190747"/>
                <a:gd name="connsiteX49" fmla="*/ 3773827 w 5079154"/>
                <a:gd name="connsiteY49" fmla="*/ 4937498 h 5190747"/>
                <a:gd name="connsiteX50" fmla="*/ 3745157 w 5079154"/>
                <a:gd name="connsiteY50" fmla="*/ 4951500 h 5190747"/>
                <a:gd name="connsiteX51" fmla="*/ 3716106 w 5079154"/>
                <a:gd name="connsiteY51" fmla="*/ 4964835 h 5190747"/>
                <a:gd name="connsiteX52" fmla="*/ 3657146 w 5079154"/>
                <a:gd name="connsiteY52" fmla="*/ 4989314 h 5190747"/>
                <a:gd name="connsiteX53" fmla="*/ 3598091 w 5079154"/>
                <a:gd name="connsiteY53" fmla="*/ 5013032 h 5190747"/>
                <a:gd name="connsiteX54" fmla="*/ 3538083 w 5079154"/>
                <a:gd name="connsiteY54" fmla="*/ 5033986 h 5190747"/>
                <a:gd name="connsiteX55" fmla="*/ 3478171 w 5079154"/>
                <a:gd name="connsiteY55" fmla="*/ 5054656 h 5190747"/>
                <a:gd name="connsiteX56" fmla="*/ 3417306 w 5079154"/>
                <a:gd name="connsiteY56" fmla="*/ 5072086 h 5190747"/>
                <a:gd name="connsiteX57" fmla="*/ 3356632 w 5079154"/>
                <a:gd name="connsiteY57" fmla="*/ 5089422 h 5190747"/>
                <a:gd name="connsiteX58" fmla="*/ 3295386 w 5079154"/>
                <a:gd name="connsiteY58" fmla="*/ 5103996 h 5190747"/>
                <a:gd name="connsiteX59" fmla="*/ 3172514 w 5079154"/>
                <a:gd name="connsiteY59" fmla="*/ 5129999 h 5190747"/>
                <a:gd name="connsiteX60" fmla="*/ 3110887 w 5079154"/>
                <a:gd name="connsiteY60" fmla="*/ 5141143 h 5190747"/>
                <a:gd name="connsiteX61" fmla="*/ 3080121 w 5079154"/>
                <a:gd name="connsiteY61" fmla="*/ 5146667 h 5190747"/>
                <a:gd name="connsiteX62" fmla="*/ 3049165 w 5079154"/>
                <a:gd name="connsiteY62" fmla="*/ 5150954 h 5190747"/>
                <a:gd name="connsiteX63" fmla="*/ 2555008 w 5079154"/>
                <a:gd name="connsiteY63" fmla="*/ 5189435 h 5190747"/>
                <a:gd name="connsiteX64" fmla="*/ 2431945 w 5079154"/>
                <a:gd name="connsiteY64" fmla="*/ 5190483 h 5190747"/>
                <a:gd name="connsiteX65" fmla="*/ 2370318 w 5079154"/>
                <a:gd name="connsiteY65" fmla="*/ 5190387 h 5190747"/>
                <a:gd name="connsiteX66" fmla="*/ 2308501 w 5079154"/>
                <a:gd name="connsiteY66" fmla="*/ 5189244 h 5190747"/>
                <a:gd name="connsiteX67" fmla="*/ 2184200 w 5079154"/>
                <a:gd name="connsiteY67" fmla="*/ 5183434 h 5190747"/>
                <a:gd name="connsiteX68" fmla="*/ 2059994 w 5079154"/>
                <a:gd name="connsiteY68" fmla="*/ 5172099 h 5190747"/>
                <a:gd name="connsiteX69" fmla="*/ 1568027 w 5079154"/>
                <a:gd name="connsiteY69" fmla="*/ 5069134 h 5190747"/>
                <a:gd name="connsiteX70" fmla="*/ 1537738 w 5079154"/>
                <a:gd name="connsiteY70" fmla="*/ 5059704 h 5190747"/>
                <a:gd name="connsiteX71" fmla="*/ 1507829 w 5079154"/>
                <a:gd name="connsiteY71" fmla="*/ 5048941 h 5190747"/>
                <a:gd name="connsiteX72" fmla="*/ 1448298 w 5079154"/>
                <a:gd name="connsiteY72" fmla="*/ 5026557 h 5190747"/>
                <a:gd name="connsiteX73" fmla="*/ 1418485 w 5079154"/>
                <a:gd name="connsiteY73" fmla="*/ 5015318 h 5190747"/>
                <a:gd name="connsiteX74" fmla="*/ 1389243 w 5079154"/>
                <a:gd name="connsiteY74" fmla="*/ 5002649 h 5190747"/>
                <a:gd name="connsiteX75" fmla="*/ 1331045 w 5079154"/>
                <a:gd name="connsiteY75" fmla="*/ 4976360 h 5190747"/>
                <a:gd name="connsiteX76" fmla="*/ 1106446 w 5079154"/>
                <a:gd name="connsiteY76" fmla="*/ 4853583 h 5190747"/>
                <a:gd name="connsiteX77" fmla="*/ 710777 w 5079154"/>
                <a:gd name="connsiteY77" fmla="*/ 4526495 h 5190747"/>
                <a:gd name="connsiteX78" fmla="*/ 400834 w 5079154"/>
                <a:gd name="connsiteY78" fmla="*/ 4116824 h 5190747"/>
                <a:gd name="connsiteX79" fmla="*/ 181092 w 5079154"/>
                <a:gd name="connsiteY79" fmla="*/ 3653719 h 5190747"/>
                <a:gd name="connsiteX80" fmla="*/ 47361 w 5079154"/>
                <a:gd name="connsiteY80" fmla="*/ 3159943 h 5190747"/>
                <a:gd name="connsiteX81" fmla="*/ 36026 w 5079154"/>
                <a:gd name="connsiteY81" fmla="*/ 3096887 h 5190747"/>
                <a:gd name="connsiteX82" fmla="*/ 26882 w 5079154"/>
                <a:gd name="connsiteY82" fmla="*/ 3033546 h 5190747"/>
                <a:gd name="connsiteX83" fmla="*/ 18596 w 5079154"/>
                <a:gd name="connsiteY83" fmla="*/ 2970110 h 5190747"/>
                <a:gd name="connsiteX84" fmla="*/ 12214 w 5079154"/>
                <a:gd name="connsiteY84" fmla="*/ 2906482 h 5190747"/>
                <a:gd name="connsiteX85" fmla="*/ 3451 w 5079154"/>
                <a:gd name="connsiteY85" fmla="*/ 2778848 h 5190747"/>
                <a:gd name="connsiteX86" fmla="*/ 22 w 5079154"/>
                <a:gd name="connsiteY86" fmla="*/ 2650927 h 5190747"/>
                <a:gd name="connsiteX87" fmla="*/ 42313 w 5079154"/>
                <a:gd name="connsiteY87" fmla="*/ 2141625 h 5190747"/>
                <a:gd name="connsiteX88" fmla="*/ 165662 w 5079154"/>
                <a:gd name="connsiteY88" fmla="*/ 1644896 h 5190747"/>
                <a:gd name="connsiteX89" fmla="*/ 370259 w 5079154"/>
                <a:gd name="connsiteY89" fmla="*/ 1173504 h 5190747"/>
                <a:gd name="connsiteX90" fmla="*/ 661247 w 5079154"/>
                <a:gd name="connsiteY90" fmla="*/ 746022 h 5190747"/>
                <a:gd name="connsiteX91" fmla="*/ 704015 w 5079154"/>
                <a:gd name="connsiteY91" fmla="*/ 696968 h 5190747"/>
                <a:gd name="connsiteX92" fmla="*/ 747353 w 5079154"/>
                <a:gd name="connsiteY92" fmla="*/ 648486 h 5190747"/>
                <a:gd name="connsiteX93" fmla="*/ 792121 w 5079154"/>
                <a:gd name="connsiteY93" fmla="*/ 601147 h 5190747"/>
                <a:gd name="connsiteX94" fmla="*/ 814505 w 5079154"/>
                <a:gd name="connsiteY94" fmla="*/ 577429 h 5190747"/>
                <a:gd name="connsiteX95" fmla="*/ 838031 w 5079154"/>
                <a:gd name="connsiteY95" fmla="*/ 554855 h 5190747"/>
                <a:gd name="connsiteX96" fmla="*/ 885942 w 5079154"/>
                <a:gd name="connsiteY96" fmla="*/ 510469 h 5190747"/>
                <a:gd name="connsiteX97" fmla="*/ 910326 w 5079154"/>
                <a:gd name="connsiteY97" fmla="*/ 488752 h 5190747"/>
                <a:gd name="connsiteX98" fmla="*/ 935948 w 5079154"/>
                <a:gd name="connsiteY98" fmla="*/ 468368 h 5190747"/>
                <a:gd name="connsiteX99" fmla="*/ 1040533 w 5079154"/>
                <a:gd name="connsiteY99" fmla="*/ 390073 h 5190747"/>
                <a:gd name="connsiteX100" fmla="*/ 1501638 w 5079154"/>
                <a:gd name="connsiteY100" fmla="*/ 152614 h 5190747"/>
                <a:gd name="connsiteX101" fmla="*/ 1997700 w 5079154"/>
                <a:gd name="connsiteY101" fmla="*/ 32599 h 5190747"/>
                <a:gd name="connsiteX102" fmla="*/ 2498620 w 5079154"/>
                <a:gd name="connsiteY102" fmla="*/ 24 h 5190747"/>
                <a:gd name="connsiteX103" fmla="*/ 2496620 w 5079154"/>
                <a:gd name="connsiteY103" fmla="*/ 193572 h 5190747"/>
                <a:gd name="connsiteX104" fmla="*/ 2037229 w 5079154"/>
                <a:gd name="connsiteY104" fmla="*/ 241483 h 5190747"/>
                <a:gd name="connsiteX105" fmla="*/ 1613081 w 5079154"/>
                <a:gd name="connsiteY105" fmla="*/ 404646 h 5190747"/>
                <a:gd name="connsiteX106" fmla="*/ 1245892 w 5079154"/>
                <a:gd name="connsiteY106" fmla="*/ 657725 h 5190747"/>
                <a:gd name="connsiteX107" fmla="*/ 1163310 w 5079154"/>
                <a:gd name="connsiteY107" fmla="*/ 731639 h 5190747"/>
                <a:gd name="connsiteX108" fmla="*/ 1142831 w 5079154"/>
                <a:gd name="connsiteY108" fmla="*/ 750118 h 5190747"/>
                <a:gd name="connsiteX109" fmla="*/ 1123019 w 5079154"/>
                <a:gd name="connsiteY109" fmla="*/ 769453 h 5190747"/>
                <a:gd name="connsiteX110" fmla="*/ 1083014 w 5079154"/>
                <a:gd name="connsiteY110" fmla="*/ 807744 h 5190747"/>
                <a:gd name="connsiteX111" fmla="*/ 1062917 w 5079154"/>
                <a:gd name="connsiteY111" fmla="*/ 826794 h 5190747"/>
                <a:gd name="connsiteX112" fmla="*/ 1043676 w 5079154"/>
                <a:gd name="connsiteY112" fmla="*/ 846701 h 5190747"/>
                <a:gd name="connsiteX113" fmla="*/ 1005100 w 5079154"/>
                <a:gd name="connsiteY113" fmla="*/ 886516 h 5190747"/>
                <a:gd name="connsiteX114" fmla="*/ 968143 w 5079154"/>
                <a:gd name="connsiteY114" fmla="*/ 927949 h 5190747"/>
                <a:gd name="connsiteX115" fmla="*/ 932138 w 5079154"/>
                <a:gd name="connsiteY115" fmla="*/ 970336 h 5190747"/>
                <a:gd name="connsiteX116" fmla="*/ 514467 w 5079154"/>
                <a:gd name="connsiteY116" fmla="*/ 1759006 h 5190747"/>
                <a:gd name="connsiteX117" fmla="*/ 413693 w 5079154"/>
                <a:gd name="connsiteY117" fmla="*/ 2199918 h 5190747"/>
                <a:gd name="connsiteX118" fmla="*/ 380546 w 5079154"/>
                <a:gd name="connsiteY118" fmla="*/ 2651689 h 5190747"/>
                <a:gd name="connsiteX119" fmla="*/ 380260 w 5079154"/>
                <a:gd name="connsiteY119" fmla="*/ 2708363 h 5190747"/>
                <a:gd name="connsiteX120" fmla="*/ 381403 w 5079154"/>
                <a:gd name="connsiteY120" fmla="*/ 2765036 h 5190747"/>
                <a:gd name="connsiteX121" fmla="*/ 383117 w 5079154"/>
                <a:gd name="connsiteY121" fmla="*/ 2821710 h 5190747"/>
                <a:gd name="connsiteX122" fmla="*/ 384546 w 5079154"/>
                <a:gd name="connsiteY122" fmla="*/ 2849999 h 5190747"/>
                <a:gd name="connsiteX123" fmla="*/ 386261 w 5079154"/>
                <a:gd name="connsiteY123" fmla="*/ 2878289 h 5190747"/>
                <a:gd name="connsiteX124" fmla="*/ 389499 w 5079154"/>
                <a:gd name="connsiteY124" fmla="*/ 2934867 h 5190747"/>
                <a:gd name="connsiteX125" fmla="*/ 394547 w 5079154"/>
                <a:gd name="connsiteY125" fmla="*/ 2991255 h 5190747"/>
                <a:gd name="connsiteX126" fmla="*/ 399691 w 5079154"/>
                <a:gd name="connsiteY126" fmla="*/ 3047738 h 5190747"/>
                <a:gd name="connsiteX127" fmla="*/ 406644 w 5079154"/>
                <a:gd name="connsiteY127" fmla="*/ 3103936 h 5190747"/>
                <a:gd name="connsiteX128" fmla="*/ 500370 w 5079154"/>
                <a:gd name="connsiteY128" fmla="*/ 3546753 h 5190747"/>
                <a:gd name="connsiteX129" fmla="*/ 670677 w 5079154"/>
                <a:gd name="connsiteY129" fmla="*/ 3964710 h 5190747"/>
                <a:gd name="connsiteX130" fmla="*/ 920042 w 5079154"/>
                <a:gd name="connsiteY130" fmla="*/ 4339233 h 5190747"/>
                <a:gd name="connsiteX131" fmla="*/ 1248464 w 5079154"/>
                <a:gd name="connsiteY131" fmla="*/ 4646700 h 5190747"/>
                <a:gd name="connsiteX132" fmla="*/ 1294374 w 5079154"/>
                <a:gd name="connsiteY132" fmla="*/ 4679657 h 5190747"/>
                <a:gd name="connsiteX133" fmla="*/ 1317329 w 5079154"/>
                <a:gd name="connsiteY133" fmla="*/ 4696230 h 5190747"/>
                <a:gd name="connsiteX134" fmla="*/ 1341237 w 5079154"/>
                <a:gd name="connsiteY134" fmla="*/ 4711375 h 5190747"/>
                <a:gd name="connsiteX135" fmla="*/ 1388957 w 5079154"/>
                <a:gd name="connsiteY135" fmla="*/ 4742046 h 5190747"/>
                <a:gd name="connsiteX136" fmla="*/ 1412960 w 5079154"/>
                <a:gd name="connsiteY136" fmla="*/ 4757190 h 5190747"/>
                <a:gd name="connsiteX137" fmla="*/ 1437725 w 5079154"/>
                <a:gd name="connsiteY137" fmla="*/ 4771097 h 5190747"/>
                <a:gd name="connsiteX138" fmla="*/ 1487351 w 5079154"/>
                <a:gd name="connsiteY138" fmla="*/ 4798910 h 5190747"/>
                <a:gd name="connsiteX139" fmla="*/ 1512402 w 5079154"/>
                <a:gd name="connsiteY139" fmla="*/ 4812626 h 5190747"/>
                <a:gd name="connsiteX140" fmla="*/ 1538024 w 5079154"/>
                <a:gd name="connsiteY140" fmla="*/ 4825199 h 5190747"/>
                <a:gd name="connsiteX141" fmla="*/ 1589364 w 5079154"/>
                <a:gd name="connsiteY141" fmla="*/ 4850345 h 5190747"/>
                <a:gd name="connsiteX142" fmla="*/ 1615176 w 5079154"/>
                <a:gd name="connsiteY142" fmla="*/ 4862632 h 5190747"/>
                <a:gd name="connsiteX143" fmla="*/ 1641560 w 5079154"/>
                <a:gd name="connsiteY143" fmla="*/ 4873681 h 5190747"/>
                <a:gd name="connsiteX144" fmla="*/ 2083616 w 5079154"/>
                <a:gd name="connsiteY144" fmla="*/ 5005602 h 5190747"/>
                <a:gd name="connsiteX145" fmla="*/ 2199059 w 5079154"/>
                <a:gd name="connsiteY145" fmla="*/ 5021985 h 5190747"/>
                <a:gd name="connsiteX146" fmla="*/ 2315645 w 5079154"/>
                <a:gd name="connsiteY146" fmla="*/ 5031224 h 5190747"/>
                <a:gd name="connsiteX147" fmla="*/ 2374414 w 5079154"/>
                <a:gd name="connsiteY147" fmla="*/ 5033415 h 5190747"/>
                <a:gd name="connsiteX148" fmla="*/ 2433374 w 5079154"/>
                <a:gd name="connsiteY148" fmla="*/ 5034273 h 5190747"/>
                <a:gd name="connsiteX149" fmla="*/ 2551579 w 5079154"/>
                <a:gd name="connsiteY149" fmla="*/ 5033130 h 5190747"/>
                <a:gd name="connsiteX150" fmla="*/ 2669499 w 5079154"/>
                <a:gd name="connsiteY150" fmla="*/ 5027700 h 5190747"/>
                <a:gd name="connsiteX151" fmla="*/ 2727982 w 5079154"/>
                <a:gd name="connsiteY151" fmla="*/ 5022747 h 5190747"/>
                <a:gd name="connsiteX152" fmla="*/ 2757224 w 5079154"/>
                <a:gd name="connsiteY152" fmla="*/ 5020270 h 5190747"/>
                <a:gd name="connsiteX153" fmla="*/ 2771797 w 5079154"/>
                <a:gd name="connsiteY153" fmla="*/ 5018937 h 5190747"/>
                <a:gd name="connsiteX154" fmla="*/ 2786275 w 5079154"/>
                <a:gd name="connsiteY154" fmla="*/ 5016842 h 5190747"/>
                <a:gd name="connsiteX155" fmla="*/ 2902099 w 5079154"/>
                <a:gd name="connsiteY155" fmla="*/ 4999792 h 5190747"/>
                <a:gd name="connsiteX156" fmla="*/ 3016494 w 5079154"/>
                <a:gd name="connsiteY156" fmla="*/ 4976170 h 5190747"/>
                <a:gd name="connsiteX157" fmla="*/ 3452263 w 5079154"/>
                <a:gd name="connsiteY157" fmla="*/ 4822627 h 5190747"/>
                <a:gd name="connsiteX158" fmla="*/ 3503889 w 5079154"/>
                <a:gd name="connsiteY158" fmla="*/ 4797767 h 5190747"/>
                <a:gd name="connsiteX159" fmla="*/ 3554085 w 5079154"/>
                <a:gd name="connsiteY159" fmla="*/ 4770430 h 5190747"/>
                <a:gd name="connsiteX160" fmla="*/ 3603996 w 5079154"/>
                <a:gd name="connsiteY160" fmla="*/ 4742903 h 5190747"/>
                <a:gd name="connsiteX161" fmla="*/ 3628475 w 5079154"/>
                <a:gd name="connsiteY161" fmla="*/ 4728425 h 5190747"/>
                <a:gd name="connsiteX162" fmla="*/ 3652669 w 5079154"/>
                <a:gd name="connsiteY162" fmla="*/ 4713375 h 5190747"/>
                <a:gd name="connsiteX163" fmla="*/ 3700866 w 5079154"/>
                <a:gd name="connsiteY163" fmla="*/ 4683467 h 5190747"/>
                <a:gd name="connsiteX164" fmla="*/ 3712867 w 5079154"/>
                <a:gd name="connsiteY164" fmla="*/ 4675942 h 5190747"/>
                <a:gd name="connsiteX165" fmla="*/ 3724488 w 5079154"/>
                <a:gd name="connsiteY165" fmla="*/ 4667750 h 5190747"/>
                <a:gd name="connsiteX166" fmla="*/ 3747633 w 5079154"/>
                <a:gd name="connsiteY166" fmla="*/ 4651463 h 5190747"/>
                <a:gd name="connsiteX167" fmla="*/ 3794115 w 5079154"/>
                <a:gd name="connsiteY167" fmla="*/ 4619268 h 5190747"/>
                <a:gd name="connsiteX168" fmla="*/ 3805736 w 5079154"/>
                <a:gd name="connsiteY168" fmla="*/ 4611267 h 5190747"/>
                <a:gd name="connsiteX169" fmla="*/ 3816880 w 5079154"/>
                <a:gd name="connsiteY169" fmla="*/ 4602599 h 5190747"/>
                <a:gd name="connsiteX170" fmla="*/ 3839168 w 5079154"/>
                <a:gd name="connsiteY170" fmla="*/ 4585264 h 5190747"/>
                <a:gd name="connsiteX171" fmla="*/ 3883841 w 5079154"/>
                <a:gd name="connsiteY171" fmla="*/ 4550879 h 5190747"/>
                <a:gd name="connsiteX172" fmla="*/ 3905558 w 5079154"/>
                <a:gd name="connsiteY172" fmla="*/ 4532972 h 5190747"/>
                <a:gd name="connsiteX173" fmla="*/ 3926989 w 5079154"/>
                <a:gd name="connsiteY173" fmla="*/ 4514684 h 5190747"/>
                <a:gd name="connsiteX174" fmla="*/ 3969851 w 5079154"/>
                <a:gd name="connsiteY174" fmla="*/ 4478393 h 5190747"/>
                <a:gd name="connsiteX175" fmla="*/ 4011381 w 5079154"/>
                <a:gd name="connsiteY175" fmla="*/ 4440579 h 5190747"/>
                <a:gd name="connsiteX176" fmla="*/ 4053291 w 5079154"/>
                <a:gd name="connsiteY176" fmla="*/ 4403146 h 5190747"/>
                <a:gd name="connsiteX177" fmla="*/ 4093581 w 5079154"/>
                <a:gd name="connsiteY177" fmla="*/ 4363998 h 5190747"/>
                <a:gd name="connsiteX178" fmla="*/ 4134063 w 5079154"/>
                <a:gd name="connsiteY178" fmla="*/ 4324946 h 5190747"/>
                <a:gd name="connsiteX179" fmla="*/ 4172639 w 5079154"/>
                <a:gd name="connsiteY179" fmla="*/ 4283988 h 5190747"/>
                <a:gd name="connsiteX180" fmla="*/ 4450483 w 5079154"/>
                <a:gd name="connsiteY180" fmla="*/ 3926610 h 5190747"/>
                <a:gd name="connsiteX181" fmla="*/ 4647746 w 5079154"/>
                <a:gd name="connsiteY181" fmla="*/ 3513035 h 5190747"/>
                <a:gd name="connsiteX182" fmla="*/ 4664796 w 5079154"/>
                <a:gd name="connsiteY182" fmla="*/ 3457980 h 5190747"/>
                <a:gd name="connsiteX183" fmla="*/ 4681083 w 5079154"/>
                <a:gd name="connsiteY183" fmla="*/ 3402640 h 5190747"/>
                <a:gd name="connsiteX184" fmla="*/ 4707753 w 5079154"/>
                <a:gd name="connsiteY184" fmla="*/ 3290340 h 5190747"/>
                <a:gd name="connsiteX185" fmla="*/ 4726041 w 5079154"/>
                <a:gd name="connsiteY185" fmla="*/ 3176326 h 5190747"/>
                <a:gd name="connsiteX186" fmla="*/ 4735090 w 5079154"/>
                <a:gd name="connsiteY186" fmla="*/ 3061169 h 5190747"/>
                <a:gd name="connsiteX187" fmla="*/ 4713659 w 5079154"/>
                <a:gd name="connsiteY187" fmla="*/ 2603302 h 5190747"/>
                <a:gd name="connsiteX188" fmla="*/ 4707658 w 5079154"/>
                <a:gd name="connsiteY188" fmla="*/ 2546914 h 5190747"/>
                <a:gd name="connsiteX189" fmla="*/ 4700991 w 5079154"/>
                <a:gd name="connsiteY189" fmla="*/ 2490716 h 5190747"/>
                <a:gd name="connsiteX190" fmla="*/ 4692894 w 5079154"/>
                <a:gd name="connsiteY190" fmla="*/ 2434805 h 5190747"/>
                <a:gd name="connsiteX191" fmla="*/ 4684036 w 5079154"/>
                <a:gd name="connsiteY191" fmla="*/ 2379083 h 5190747"/>
                <a:gd name="connsiteX192" fmla="*/ 4673940 w 5079154"/>
                <a:gd name="connsiteY192" fmla="*/ 2323648 h 5190747"/>
                <a:gd name="connsiteX193" fmla="*/ 4669177 w 5079154"/>
                <a:gd name="connsiteY193" fmla="*/ 2295930 h 5190747"/>
                <a:gd name="connsiteX194" fmla="*/ 4663367 w 5079154"/>
                <a:gd name="connsiteY194" fmla="*/ 2268403 h 5190747"/>
                <a:gd name="connsiteX195" fmla="*/ 4652127 w 5079154"/>
                <a:gd name="connsiteY195" fmla="*/ 2213348 h 5190747"/>
                <a:gd name="connsiteX196" fmla="*/ 4646793 w 5079154"/>
                <a:gd name="connsiteY196" fmla="*/ 2185821 h 5190747"/>
                <a:gd name="connsiteX197" fmla="*/ 4640602 w 5079154"/>
                <a:gd name="connsiteY197" fmla="*/ 2158484 h 5190747"/>
                <a:gd name="connsiteX198" fmla="*/ 4526969 w 5079154"/>
                <a:gd name="connsiteY198" fmla="*/ 1725668 h 5190747"/>
                <a:gd name="connsiteX199" fmla="*/ 4348947 w 5079154"/>
                <a:gd name="connsiteY199" fmla="*/ 1315426 h 5190747"/>
                <a:gd name="connsiteX200" fmla="*/ 4322277 w 5079154"/>
                <a:gd name="connsiteY200" fmla="*/ 1266087 h 5190747"/>
                <a:gd name="connsiteX201" fmla="*/ 4293416 w 5079154"/>
                <a:gd name="connsiteY201" fmla="*/ 1218176 h 5190747"/>
                <a:gd name="connsiteX202" fmla="*/ 4264555 w 5079154"/>
                <a:gd name="connsiteY202" fmla="*/ 1170075 h 5190747"/>
                <a:gd name="connsiteX203" fmla="*/ 4233599 w 5079154"/>
                <a:gd name="connsiteY203" fmla="*/ 1123403 h 5190747"/>
                <a:gd name="connsiteX204" fmla="*/ 4202262 w 5079154"/>
                <a:gd name="connsiteY204" fmla="*/ 1076825 h 5190747"/>
                <a:gd name="connsiteX205" fmla="*/ 4169115 w 5079154"/>
                <a:gd name="connsiteY205" fmla="*/ 1031582 h 5190747"/>
                <a:gd name="connsiteX206" fmla="*/ 4152541 w 5079154"/>
                <a:gd name="connsiteY206" fmla="*/ 1008912 h 5190747"/>
                <a:gd name="connsiteX207" fmla="*/ 4144254 w 5079154"/>
                <a:gd name="connsiteY207" fmla="*/ 997577 h 5190747"/>
                <a:gd name="connsiteX208" fmla="*/ 4135396 w 5079154"/>
                <a:gd name="connsiteY208" fmla="*/ 986719 h 5190747"/>
                <a:gd name="connsiteX209" fmla="*/ 4099963 w 5079154"/>
                <a:gd name="connsiteY209" fmla="*/ 943190 h 5190747"/>
                <a:gd name="connsiteX210" fmla="*/ 3779256 w 5079154"/>
                <a:gd name="connsiteY210" fmla="*/ 627721 h 5190747"/>
                <a:gd name="connsiteX211" fmla="*/ 3593519 w 5079154"/>
                <a:gd name="connsiteY211" fmla="*/ 497705 h 5190747"/>
                <a:gd name="connsiteX212" fmla="*/ 3392827 w 5079154"/>
                <a:gd name="connsiteY212" fmla="*/ 389882 h 5190747"/>
                <a:gd name="connsiteX213" fmla="*/ 2957534 w 5079154"/>
                <a:gd name="connsiteY213" fmla="*/ 245102 h 5190747"/>
                <a:gd name="connsiteX214" fmla="*/ 2901051 w 5079154"/>
                <a:gd name="connsiteY214" fmla="*/ 232910 h 5190747"/>
                <a:gd name="connsiteX215" fmla="*/ 2843901 w 5079154"/>
                <a:gd name="connsiteY215" fmla="*/ 223861 h 5190747"/>
                <a:gd name="connsiteX216" fmla="*/ 2729030 w 5079154"/>
                <a:gd name="connsiteY216" fmla="*/ 208240 h 5190747"/>
                <a:gd name="connsiteX217" fmla="*/ 2671213 w 5079154"/>
                <a:gd name="connsiteY217" fmla="*/ 202716 h 5190747"/>
                <a:gd name="connsiteX218" fmla="*/ 2613206 w 5079154"/>
                <a:gd name="connsiteY218" fmla="*/ 198430 h 5190747"/>
                <a:gd name="connsiteX219" fmla="*/ 2496620 w 5079154"/>
                <a:gd name="connsiteY219" fmla="*/ 193572 h 5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5079154" h="5190747">
                  <a:moveTo>
                    <a:pt x="2498620" y="24"/>
                  </a:moveTo>
                  <a:cubicBezTo>
                    <a:pt x="2829900" y="881"/>
                    <a:pt x="3167084" y="51649"/>
                    <a:pt x="3484267" y="172045"/>
                  </a:cubicBezTo>
                  <a:lnTo>
                    <a:pt x="3543417" y="195382"/>
                  </a:lnTo>
                  <a:lnTo>
                    <a:pt x="3573040" y="207002"/>
                  </a:lnTo>
                  <a:cubicBezTo>
                    <a:pt x="3582756" y="211193"/>
                    <a:pt x="3592376" y="215670"/>
                    <a:pt x="3602091" y="220051"/>
                  </a:cubicBezTo>
                  <a:lnTo>
                    <a:pt x="3660099" y="246531"/>
                  </a:lnTo>
                  <a:lnTo>
                    <a:pt x="3689150" y="259771"/>
                  </a:lnTo>
                  <a:cubicBezTo>
                    <a:pt x="3698770" y="264343"/>
                    <a:pt x="3708009" y="269486"/>
                    <a:pt x="3717534" y="274439"/>
                  </a:cubicBezTo>
                  <a:lnTo>
                    <a:pt x="3774303" y="303871"/>
                  </a:lnTo>
                  <a:lnTo>
                    <a:pt x="3802688" y="318635"/>
                  </a:lnTo>
                  <a:cubicBezTo>
                    <a:pt x="3812022" y="323779"/>
                    <a:pt x="3821071" y="329398"/>
                    <a:pt x="3830310" y="334732"/>
                  </a:cubicBezTo>
                  <a:lnTo>
                    <a:pt x="3885555" y="367308"/>
                  </a:lnTo>
                  <a:lnTo>
                    <a:pt x="3913178" y="383691"/>
                  </a:lnTo>
                  <a:lnTo>
                    <a:pt x="3939943" y="401312"/>
                  </a:lnTo>
                  <a:cubicBezTo>
                    <a:pt x="4083580" y="494371"/>
                    <a:pt x="4218168" y="602957"/>
                    <a:pt x="4339612" y="724972"/>
                  </a:cubicBezTo>
                  <a:cubicBezTo>
                    <a:pt x="4460675" y="847368"/>
                    <a:pt x="4570117" y="982051"/>
                    <a:pt x="4664034" y="1126832"/>
                  </a:cubicBezTo>
                  <a:cubicBezTo>
                    <a:pt x="4758331" y="1271421"/>
                    <a:pt x="4837674" y="1425631"/>
                    <a:pt x="4902539" y="1585460"/>
                  </a:cubicBezTo>
                  <a:cubicBezTo>
                    <a:pt x="4966357" y="1745576"/>
                    <a:pt x="5019316" y="1910930"/>
                    <a:pt x="5047891" y="2081046"/>
                  </a:cubicBezTo>
                  <a:cubicBezTo>
                    <a:pt x="5062369" y="2166009"/>
                    <a:pt x="5070847" y="2251829"/>
                    <a:pt x="5075228" y="2337554"/>
                  </a:cubicBezTo>
                  <a:cubicBezTo>
                    <a:pt x="5076942" y="2358986"/>
                    <a:pt x="5077228" y="2380417"/>
                    <a:pt x="5077609" y="2401943"/>
                  </a:cubicBezTo>
                  <a:lnTo>
                    <a:pt x="5078847" y="2466237"/>
                  </a:lnTo>
                  <a:cubicBezTo>
                    <a:pt x="5079609" y="2487668"/>
                    <a:pt x="5078752" y="2509099"/>
                    <a:pt x="5078466" y="2530531"/>
                  </a:cubicBezTo>
                  <a:lnTo>
                    <a:pt x="5076942" y="2594729"/>
                  </a:lnTo>
                  <a:cubicBezTo>
                    <a:pt x="5071037" y="2765894"/>
                    <a:pt x="5038557" y="2934962"/>
                    <a:pt x="4999028" y="3099269"/>
                  </a:cubicBezTo>
                  <a:cubicBezTo>
                    <a:pt x="4988550" y="3140321"/>
                    <a:pt x="4978359" y="3181279"/>
                    <a:pt x="4968738" y="3222141"/>
                  </a:cubicBezTo>
                  <a:lnTo>
                    <a:pt x="4952451" y="3283101"/>
                  </a:lnTo>
                  <a:lnTo>
                    <a:pt x="4936925" y="3344156"/>
                  </a:lnTo>
                  <a:lnTo>
                    <a:pt x="4919875" y="3404831"/>
                  </a:lnTo>
                  <a:cubicBezTo>
                    <a:pt x="4914256" y="3425024"/>
                    <a:pt x="4909207" y="3445407"/>
                    <a:pt x="4903016" y="3465410"/>
                  </a:cubicBezTo>
                  <a:cubicBezTo>
                    <a:pt x="4890252" y="3505415"/>
                    <a:pt x="4878537" y="3545705"/>
                    <a:pt x="4865297" y="3585520"/>
                  </a:cubicBezTo>
                  <a:cubicBezTo>
                    <a:pt x="4811957" y="3744682"/>
                    <a:pt x="4749378" y="3901655"/>
                    <a:pt x="4671177" y="4052340"/>
                  </a:cubicBezTo>
                  <a:cubicBezTo>
                    <a:pt x="4593073" y="4202835"/>
                    <a:pt x="4498870" y="4346948"/>
                    <a:pt x="4386094" y="4476393"/>
                  </a:cubicBezTo>
                  <a:cubicBezTo>
                    <a:pt x="4371997" y="4492490"/>
                    <a:pt x="4358091" y="4508969"/>
                    <a:pt x="4343708" y="4524875"/>
                  </a:cubicBezTo>
                  <a:lnTo>
                    <a:pt x="4298655" y="4570976"/>
                  </a:lnTo>
                  <a:cubicBezTo>
                    <a:pt x="4283605" y="4586312"/>
                    <a:pt x="4268651" y="4601742"/>
                    <a:pt x="4252935" y="4616411"/>
                  </a:cubicBezTo>
                  <a:cubicBezTo>
                    <a:pt x="4237028" y="4630793"/>
                    <a:pt x="4221026" y="4645176"/>
                    <a:pt x="4204738" y="4659273"/>
                  </a:cubicBezTo>
                  <a:lnTo>
                    <a:pt x="4180354" y="4680419"/>
                  </a:lnTo>
                  <a:cubicBezTo>
                    <a:pt x="4172163" y="4687372"/>
                    <a:pt x="4164257" y="4694706"/>
                    <a:pt x="4155494" y="4700898"/>
                  </a:cubicBezTo>
                  <a:lnTo>
                    <a:pt x="4103964" y="4739664"/>
                  </a:lnTo>
                  <a:lnTo>
                    <a:pt x="4078151" y="4759000"/>
                  </a:lnTo>
                  <a:cubicBezTo>
                    <a:pt x="4069578" y="4765477"/>
                    <a:pt x="4060910" y="4771764"/>
                    <a:pt x="4051766" y="4777479"/>
                  </a:cubicBezTo>
                  <a:lnTo>
                    <a:pt x="3997950" y="4812816"/>
                  </a:lnTo>
                  <a:lnTo>
                    <a:pt x="3970994" y="4830342"/>
                  </a:lnTo>
                  <a:lnTo>
                    <a:pt x="3957469" y="4839010"/>
                  </a:lnTo>
                  <a:lnTo>
                    <a:pt x="3943563" y="4847011"/>
                  </a:lnTo>
                  <a:lnTo>
                    <a:pt x="3887746" y="4878824"/>
                  </a:lnTo>
                  <a:lnTo>
                    <a:pt x="3859742" y="4894541"/>
                  </a:lnTo>
                  <a:lnTo>
                    <a:pt x="3845741" y="4902351"/>
                  </a:lnTo>
                  <a:lnTo>
                    <a:pt x="3831358" y="4909400"/>
                  </a:lnTo>
                  <a:lnTo>
                    <a:pt x="3773827" y="4937498"/>
                  </a:lnTo>
                  <a:lnTo>
                    <a:pt x="3745157" y="4951500"/>
                  </a:lnTo>
                  <a:cubicBezTo>
                    <a:pt x="3735632" y="4956263"/>
                    <a:pt x="3726012" y="4960835"/>
                    <a:pt x="3716106" y="4964835"/>
                  </a:cubicBezTo>
                  <a:lnTo>
                    <a:pt x="3657146" y="4989314"/>
                  </a:lnTo>
                  <a:cubicBezTo>
                    <a:pt x="3637429" y="4997220"/>
                    <a:pt x="3618093" y="5005983"/>
                    <a:pt x="3598091" y="5013032"/>
                  </a:cubicBezTo>
                  <a:lnTo>
                    <a:pt x="3538083" y="5033986"/>
                  </a:lnTo>
                  <a:cubicBezTo>
                    <a:pt x="3518081" y="5040845"/>
                    <a:pt x="3498174" y="5047989"/>
                    <a:pt x="3478171" y="5054656"/>
                  </a:cubicBezTo>
                  <a:lnTo>
                    <a:pt x="3417306" y="5072086"/>
                  </a:lnTo>
                  <a:lnTo>
                    <a:pt x="3356632" y="5089422"/>
                  </a:lnTo>
                  <a:cubicBezTo>
                    <a:pt x="3336344" y="5094756"/>
                    <a:pt x="3315770" y="5099138"/>
                    <a:pt x="3295386" y="5103996"/>
                  </a:cubicBezTo>
                  <a:cubicBezTo>
                    <a:pt x="3254524" y="5113330"/>
                    <a:pt x="3213948" y="5123712"/>
                    <a:pt x="3172514" y="5129999"/>
                  </a:cubicBezTo>
                  <a:lnTo>
                    <a:pt x="3110887" y="5141143"/>
                  </a:lnTo>
                  <a:lnTo>
                    <a:pt x="3080121" y="5146667"/>
                  </a:lnTo>
                  <a:cubicBezTo>
                    <a:pt x="3069834" y="5148286"/>
                    <a:pt x="3059547" y="5149525"/>
                    <a:pt x="3049165" y="5150954"/>
                  </a:cubicBezTo>
                  <a:cubicBezTo>
                    <a:pt x="2884859" y="5176481"/>
                    <a:pt x="2718838" y="5186958"/>
                    <a:pt x="2555008" y="5189435"/>
                  </a:cubicBezTo>
                  <a:cubicBezTo>
                    <a:pt x="2514050" y="5190197"/>
                    <a:pt x="2473093" y="5191244"/>
                    <a:pt x="2431945" y="5190483"/>
                  </a:cubicBezTo>
                  <a:lnTo>
                    <a:pt x="2370318" y="5190387"/>
                  </a:lnTo>
                  <a:cubicBezTo>
                    <a:pt x="2349744" y="5190292"/>
                    <a:pt x="2329266" y="5190577"/>
                    <a:pt x="2308501" y="5189244"/>
                  </a:cubicBezTo>
                  <a:lnTo>
                    <a:pt x="2184200" y="5183434"/>
                  </a:lnTo>
                  <a:lnTo>
                    <a:pt x="2059994" y="5172099"/>
                  </a:lnTo>
                  <a:cubicBezTo>
                    <a:pt x="1894544" y="5153335"/>
                    <a:pt x="1729095" y="5121236"/>
                    <a:pt x="1568027" y="5069134"/>
                  </a:cubicBezTo>
                  <a:lnTo>
                    <a:pt x="1537738" y="5059704"/>
                  </a:lnTo>
                  <a:cubicBezTo>
                    <a:pt x="1527546" y="5056751"/>
                    <a:pt x="1517831" y="5052465"/>
                    <a:pt x="1507829" y="5048941"/>
                  </a:cubicBezTo>
                  <a:lnTo>
                    <a:pt x="1448298" y="5026557"/>
                  </a:lnTo>
                  <a:lnTo>
                    <a:pt x="1418485" y="5015318"/>
                  </a:lnTo>
                  <a:cubicBezTo>
                    <a:pt x="1408484" y="5011698"/>
                    <a:pt x="1398959" y="5006840"/>
                    <a:pt x="1389243" y="5002649"/>
                  </a:cubicBezTo>
                  <a:lnTo>
                    <a:pt x="1331045" y="4976360"/>
                  </a:lnTo>
                  <a:cubicBezTo>
                    <a:pt x="1253702" y="4940737"/>
                    <a:pt x="1178645" y="4899494"/>
                    <a:pt x="1106446" y="4853583"/>
                  </a:cubicBezTo>
                  <a:cubicBezTo>
                    <a:pt x="962047" y="4761667"/>
                    <a:pt x="829268" y="4650796"/>
                    <a:pt x="710777" y="4526495"/>
                  </a:cubicBezTo>
                  <a:cubicBezTo>
                    <a:pt x="592667" y="4401813"/>
                    <a:pt x="488940" y="4263795"/>
                    <a:pt x="400834" y="4116824"/>
                  </a:cubicBezTo>
                  <a:cubicBezTo>
                    <a:pt x="312728" y="3969758"/>
                    <a:pt x="239671" y="3814215"/>
                    <a:pt x="181092" y="3653719"/>
                  </a:cubicBezTo>
                  <a:cubicBezTo>
                    <a:pt x="122418" y="3493223"/>
                    <a:pt x="78127" y="3327773"/>
                    <a:pt x="47361" y="3159943"/>
                  </a:cubicBezTo>
                  <a:cubicBezTo>
                    <a:pt x="43646" y="3138988"/>
                    <a:pt x="39265" y="3118033"/>
                    <a:pt x="36026" y="3096887"/>
                  </a:cubicBezTo>
                  <a:lnTo>
                    <a:pt x="26882" y="3033546"/>
                  </a:lnTo>
                  <a:cubicBezTo>
                    <a:pt x="24120" y="3012400"/>
                    <a:pt x="20596" y="2991350"/>
                    <a:pt x="18596" y="2970110"/>
                  </a:cubicBezTo>
                  <a:lnTo>
                    <a:pt x="12214" y="2906482"/>
                  </a:lnTo>
                  <a:cubicBezTo>
                    <a:pt x="7261" y="2864096"/>
                    <a:pt x="5737" y="2821424"/>
                    <a:pt x="3451" y="2778848"/>
                  </a:cubicBezTo>
                  <a:cubicBezTo>
                    <a:pt x="689" y="2736271"/>
                    <a:pt x="308" y="2693599"/>
                    <a:pt x="22" y="2650927"/>
                  </a:cubicBezTo>
                  <a:cubicBezTo>
                    <a:pt x="-645" y="2480334"/>
                    <a:pt x="13928" y="2309837"/>
                    <a:pt x="42313" y="2141625"/>
                  </a:cubicBezTo>
                  <a:cubicBezTo>
                    <a:pt x="70507" y="1973414"/>
                    <a:pt x="111369" y="1807202"/>
                    <a:pt x="165662" y="1644896"/>
                  </a:cubicBezTo>
                  <a:cubicBezTo>
                    <a:pt x="219954" y="1482685"/>
                    <a:pt x="287963" y="1324666"/>
                    <a:pt x="370259" y="1173504"/>
                  </a:cubicBezTo>
                  <a:cubicBezTo>
                    <a:pt x="452459" y="1022438"/>
                    <a:pt x="549519" y="878515"/>
                    <a:pt x="661247" y="746022"/>
                  </a:cubicBezTo>
                  <a:lnTo>
                    <a:pt x="704015" y="696968"/>
                  </a:lnTo>
                  <a:cubicBezTo>
                    <a:pt x="718302" y="680680"/>
                    <a:pt x="732113" y="664012"/>
                    <a:pt x="747353" y="648486"/>
                  </a:cubicBezTo>
                  <a:lnTo>
                    <a:pt x="792121" y="601147"/>
                  </a:lnTo>
                  <a:lnTo>
                    <a:pt x="814505" y="577429"/>
                  </a:lnTo>
                  <a:cubicBezTo>
                    <a:pt x="822125" y="569619"/>
                    <a:pt x="830221" y="562380"/>
                    <a:pt x="838031" y="554855"/>
                  </a:cubicBezTo>
                  <a:cubicBezTo>
                    <a:pt x="853843" y="539901"/>
                    <a:pt x="869845" y="525137"/>
                    <a:pt x="885942" y="510469"/>
                  </a:cubicBezTo>
                  <a:cubicBezTo>
                    <a:pt x="894038" y="503230"/>
                    <a:pt x="902039" y="495800"/>
                    <a:pt x="910326" y="488752"/>
                  </a:cubicBezTo>
                  <a:lnTo>
                    <a:pt x="935948" y="468368"/>
                  </a:lnTo>
                  <a:cubicBezTo>
                    <a:pt x="970334" y="441508"/>
                    <a:pt x="1004147" y="414171"/>
                    <a:pt x="1040533" y="390073"/>
                  </a:cubicBezTo>
                  <a:cubicBezTo>
                    <a:pt x="1183313" y="290155"/>
                    <a:pt x="1339713" y="210907"/>
                    <a:pt x="1501638" y="152614"/>
                  </a:cubicBezTo>
                  <a:cubicBezTo>
                    <a:pt x="1663658" y="93940"/>
                    <a:pt x="1830822" y="56602"/>
                    <a:pt x="1997700" y="32599"/>
                  </a:cubicBezTo>
                  <a:cubicBezTo>
                    <a:pt x="2164864" y="9073"/>
                    <a:pt x="2332599" y="-548"/>
                    <a:pt x="2498620" y="24"/>
                  </a:cubicBezTo>
                  <a:close/>
                  <a:moveTo>
                    <a:pt x="2496620" y="193572"/>
                  </a:moveTo>
                  <a:cubicBezTo>
                    <a:pt x="2340886" y="190714"/>
                    <a:pt x="2186486" y="205859"/>
                    <a:pt x="2037229" y="241483"/>
                  </a:cubicBezTo>
                  <a:cubicBezTo>
                    <a:pt x="1887972" y="276820"/>
                    <a:pt x="1745383" y="333494"/>
                    <a:pt x="1613081" y="404646"/>
                  </a:cubicBezTo>
                  <a:cubicBezTo>
                    <a:pt x="1480683" y="475893"/>
                    <a:pt x="1358477" y="561904"/>
                    <a:pt x="1245892" y="657725"/>
                  </a:cubicBezTo>
                  <a:cubicBezTo>
                    <a:pt x="1216841" y="680490"/>
                    <a:pt x="1190837" y="707160"/>
                    <a:pt x="1163310" y="731639"/>
                  </a:cubicBezTo>
                  <a:lnTo>
                    <a:pt x="1142831" y="750118"/>
                  </a:lnTo>
                  <a:cubicBezTo>
                    <a:pt x="1136069" y="756404"/>
                    <a:pt x="1129687" y="763072"/>
                    <a:pt x="1123019" y="769453"/>
                  </a:cubicBezTo>
                  <a:cubicBezTo>
                    <a:pt x="1109780" y="782312"/>
                    <a:pt x="1096540" y="795171"/>
                    <a:pt x="1083014" y="807744"/>
                  </a:cubicBezTo>
                  <a:cubicBezTo>
                    <a:pt x="1076347" y="814126"/>
                    <a:pt x="1069394" y="820222"/>
                    <a:pt x="1062917" y="826794"/>
                  </a:cubicBezTo>
                  <a:lnTo>
                    <a:pt x="1043676" y="846701"/>
                  </a:lnTo>
                  <a:lnTo>
                    <a:pt x="1005100" y="886516"/>
                  </a:lnTo>
                  <a:cubicBezTo>
                    <a:pt x="991860" y="899470"/>
                    <a:pt x="980240" y="913948"/>
                    <a:pt x="968143" y="927949"/>
                  </a:cubicBezTo>
                  <a:lnTo>
                    <a:pt x="932138" y="970336"/>
                  </a:lnTo>
                  <a:cubicBezTo>
                    <a:pt x="744020" y="1200269"/>
                    <a:pt x="605526" y="1472113"/>
                    <a:pt x="514467" y="1759006"/>
                  </a:cubicBezTo>
                  <a:cubicBezTo>
                    <a:pt x="468842" y="1902547"/>
                    <a:pt x="435219" y="2050376"/>
                    <a:pt x="413693" y="2199918"/>
                  </a:cubicBezTo>
                  <a:cubicBezTo>
                    <a:pt x="392261" y="2349556"/>
                    <a:pt x="381689" y="2500622"/>
                    <a:pt x="380546" y="2651689"/>
                  </a:cubicBezTo>
                  <a:lnTo>
                    <a:pt x="380260" y="2708363"/>
                  </a:lnTo>
                  <a:cubicBezTo>
                    <a:pt x="379688" y="2727317"/>
                    <a:pt x="381117" y="2746082"/>
                    <a:pt x="381403" y="2765036"/>
                  </a:cubicBezTo>
                  <a:lnTo>
                    <a:pt x="383117" y="2821710"/>
                  </a:lnTo>
                  <a:cubicBezTo>
                    <a:pt x="383213" y="2831140"/>
                    <a:pt x="383879" y="2840570"/>
                    <a:pt x="384546" y="2849999"/>
                  </a:cubicBezTo>
                  <a:lnTo>
                    <a:pt x="386261" y="2878289"/>
                  </a:lnTo>
                  <a:lnTo>
                    <a:pt x="389499" y="2934867"/>
                  </a:lnTo>
                  <a:cubicBezTo>
                    <a:pt x="390452" y="2953727"/>
                    <a:pt x="392928" y="2972491"/>
                    <a:pt x="394547" y="2991255"/>
                  </a:cubicBezTo>
                  <a:lnTo>
                    <a:pt x="399691" y="3047738"/>
                  </a:lnTo>
                  <a:cubicBezTo>
                    <a:pt x="401501" y="3066598"/>
                    <a:pt x="404358" y="3085172"/>
                    <a:pt x="406644" y="3103936"/>
                  </a:cubicBezTo>
                  <a:cubicBezTo>
                    <a:pt x="425599" y="3253859"/>
                    <a:pt x="456650" y="3402354"/>
                    <a:pt x="500370" y="3546753"/>
                  </a:cubicBezTo>
                  <a:cubicBezTo>
                    <a:pt x="544090" y="3691152"/>
                    <a:pt x="600668" y="3831550"/>
                    <a:pt x="670677" y="3964710"/>
                  </a:cubicBezTo>
                  <a:cubicBezTo>
                    <a:pt x="740591" y="4097870"/>
                    <a:pt x="823458" y="4224171"/>
                    <a:pt x="920042" y="4339233"/>
                  </a:cubicBezTo>
                  <a:cubicBezTo>
                    <a:pt x="1016720" y="4454105"/>
                    <a:pt x="1127115" y="4557356"/>
                    <a:pt x="1248464" y="4646700"/>
                  </a:cubicBezTo>
                  <a:lnTo>
                    <a:pt x="1294374" y="4679657"/>
                  </a:lnTo>
                  <a:lnTo>
                    <a:pt x="1317329" y="4696230"/>
                  </a:lnTo>
                  <a:lnTo>
                    <a:pt x="1341237" y="4711375"/>
                  </a:lnTo>
                  <a:lnTo>
                    <a:pt x="1388957" y="4742046"/>
                  </a:lnTo>
                  <a:cubicBezTo>
                    <a:pt x="1396958" y="4747094"/>
                    <a:pt x="1404769" y="4752523"/>
                    <a:pt x="1412960" y="4757190"/>
                  </a:cubicBezTo>
                  <a:lnTo>
                    <a:pt x="1437725" y="4771097"/>
                  </a:lnTo>
                  <a:lnTo>
                    <a:pt x="1487351" y="4798910"/>
                  </a:lnTo>
                  <a:cubicBezTo>
                    <a:pt x="1495733" y="4803387"/>
                    <a:pt x="1503734" y="4808625"/>
                    <a:pt x="1512402" y="4812626"/>
                  </a:cubicBezTo>
                  <a:lnTo>
                    <a:pt x="1538024" y="4825199"/>
                  </a:lnTo>
                  <a:lnTo>
                    <a:pt x="1589364" y="4850345"/>
                  </a:lnTo>
                  <a:cubicBezTo>
                    <a:pt x="1598031" y="4854345"/>
                    <a:pt x="1606318" y="4859108"/>
                    <a:pt x="1615176" y="4862632"/>
                  </a:cubicBezTo>
                  <a:lnTo>
                    <a:pt x="1641560" y="4873681"/>
                  </a:lnTo>
                  <a:cubicBezTo>
                    <a:pt x="1781864" y="4934355"/>
                    <a:pt x="1930549" y="4979218"/>
                    <a:pt x="2083616" y="5005602"/>
                  </a:cubicBezTo>
                  <a:lnTo>
                    <a:pt x="2199059" y="5021985"/>
                  </a:lnTo>
                  <a:cubicBezTo>
                    <a:pt x="2237825" y="5025604"/>
                    <a:pt x="2276688" y="5028176"/>
                    <a:pt x="2315645" y="5031224"/>
                  </a:cubicBezTo>
                  <a:cubicBezTo>
                    <a:pt x="2334981" y="5033225"/>
                    <a:pt x="2354697" y="5033034"/>
                    <a:pt x="2374414" y="5033415"/>
                  </a:cubicBezTo>
                  <a:lnTo>
                    <a:pt x="2433374" y="5034273"/>
                  </a:lnTo>
                  <a:cubicBezTo>
                    <a:pt x="2472617" y="5035129"/>
                    <a:pt x="2512146" y="5033892"/>
                    <a:pt x="2551579" y="5033130"/>
                  </a:cubicBezTo>
                  <a:cubicBezTo>
                    <a:pt x="2591013" y="5031891"/>
                    <a:pt x="2630637" y="5031701"/>
                    <a:pt x="2669499" y="5027700"/>
                  </a:cubicBezTo>
                  <a:lnTo>
                    <a:pt x="2727982" y="5022747"/>
                  </a:lnTo>
                  <a:lnTo>
                    <a:pt x="2757224" y="5020270"/>
                  </a:lnTo>
                  <a:lnTo>
                    <a:pt x="2771797" y="5018937"/>
                  </a:lnTo>
                  <a:lnTo>
                    <a:pt x="2786275" y="5016842"/>
                  </a:lnTo>
                  <a:lnTo>
                    <a:pt x="2902099" y="4999792"/>
                  </a:lnTo>
                  <a:cubicBezTo>
                    <a:pt x="2940485" y="4992839"/>
                    <a:pt x="2978394" y="4984076"/>
                    <a:pt x="3016494" y="4976170"/>
                  </a:cubicBezTo>
                  <a:cubicBezTo>
                    <a:pt x="3167942" y="4940737"/>
                    <a:pt x="3314246" y="4888540"/>
                    <a:pt x="3452263" y="4822627"/>
                  </a:cubicBezTo>
                  <a:lnTo>
                    <a:pt x="3503889" y="4797767"/>
                  </a:lnTo>
                  <a:cubicBezTo>
                    <a:pt x="3521033" y="4789385"/>
                    <a:pt x="3537416" y="4779479"/>
                    <a:pt x="3554085" y="4770430"/>
                  </a:cubicBezTo>
                  <a:lnTo>
                    <a:pt x="3603996" y="4742903"/>
                  </a:lnTo>
                  <a:cubicBezTo>
                    <a:pt x="3612474" y="4738616"/>
                    <a:pt x="3620475" y="4733568"/>
                    <a:pt x="3628475" y="4728425"/>
                  </a:cubicBezTo>
                  <a:lnTo>
                    <a:pt x="3652669" y="4713375"/>
                  </a:lnTo>
                  <a:lnTo>
                    <a:pt x="3700866" y="4683467"/>
                  </a:lnTo>
                  <a:lnTo>
                    <a:pt x="3712867" y="4675942"/>
                  </a:lnTo>
                  <a:lnTo>
                    <a:pt x="3724488" y="4667750"/>
                  </a:lnTo>
                  <a:lnTo>
                    <a:pt x="3747633" y="4651463"/>
                  </a:lnTo>
                  <a:lnTo>
                    <a:pt x="3794115" y="4619268"/>
                  </a:lnTo>
                  <a:lnTo>
                    <a:pt x="3805736" y="4611267"/>
                  </a:lnTo>
                  <a:lnTo>
                    <a:pt x="3816880" y="4602599"/>
                  </a:lnTo>
                  <a:lnTo>
                    <a:pt x="3839168" y="4585264"/>
                  </a:lnTo>
                  <a:lnTo>
                    <a:pt x="3883841" y="4550879"/>
                  </a:lnTo>
                  <a:cubicBezTo>
                    <a:pt x="3891366" y="4545354"/>
                    <a:pt x="3898509" y="4539163"/>
                    <a:pt x="3905558" y="4532972"/>
                  </a:cubicBezTo>
                  <a:lnTo>
                    <a:pt x="3926989" y="4514684"/>
                  </a:lnTo>
                  <a:lnTo>
                    <a:pt x="3969851" y="4478393"/>
                  </a:lnTo>
                  <a:cubicBezTo>
                    <a:pt x="3984234" y="4466392"/>
                    <a:pt x="3997379" y="4452962"/>
                    <a:pt x="4011381" y="4440579"/>
                  </a:cubicBezTo>
                  <a:cubicBezTo>
                    <a:pt x="4025192" y="4427911"/>
                    <a:pt x="4039193" y="4415529"/>
                    <a:pt x="4053291" y="4403146"/>
                  </a:cubicBezTo>
                  <a:cubicBezTo>
                    <a:pt x="4067102" y="4390573"/>
                    <a:pt x="4079960" y="4376857"/>
                    <a:pt x="4093581" y="4363998"/>
                  </a:cubicBezTo>
                  <a:lnTo>
                    <a:pt x="4134063" y="4324946"/>
                  </a:lnTo>
                  <a:lnTo>
                    <a:pt x="4172639" y="4283988"/>
                  </a:lnTo>
                  <a:cubicBezTo>
                    <a:pt x="4275223" y="4174546"/>
                    <a:pt x="4369425" y="4055579"/>
                    <a:pt x="4450483" y="3926610"/>
                  </a:cubicBezTo>
                  <a:cubicBezTo>
                    <a:pt x="4531541" y="3797832"/>
                    <a:pt x="4599359" y="3658957"/>
                    <a:pt x="4647746" y="3513035"/>
                  </a:cubicBezTo>
                  <a:cubicBezTo>
                    <a:pt x="4654604" y="3495032"/>
                    <a:pt x="4659176" y="3476268"/>
                    <a:pt x="4664796" y="3457980"/>
                  </a:cubicBezTo>
                  <a:lnTo>
                    <a:pt x="4681083" y="3402640"/>
                  </a:lnTo>
                  <a:cubicBezTo>
                    <a:pt x="4690704" y="3365397"/>
                    <a:pt x="4699181" y="3327869"/>
                    <a:pt x="4707753" y="3290340"/>
                  </a:cubicBezTo>
                  <a:cubicBezTo>
                    <a:pt x="4714802" y="3252431"/>
                    <a:pt x="4720517" y="3214331"/>
                    <a:pt x="4726041" y="3176326"/>
                  </a:cubicBezTo>
                  <a:cubicBezTo>
                    <a:pt x="4729566" y="3137845"/>
                    <a:pt x="4733090" y="3099554"/>
                    <a:pt x="4735090" y="3061169"/>
                  </a:cubicBezTo>
                  <a:cubicBezTo>
                    <a:pt x="4741281" y="2906959"/>
                    <a:pt x="4727280" y="2753702"/>
                    <a:pt x="4713659" y="2603302"/>
                  </a:cubicBezTo>
                  <a:lnTo>
                    <a:pt x="4707658" y="2546914"/>
                  </a:lnTo>
                  <a:cubicBezTo>
                    <a:pt x="4705658" y="2528149"/>
                    <a:pt x="4704134" y="2509385"/>
                    <a:pt x="4700991" y="2490716"/>
                  </a:cubicBezTo>
                  <a:lnTo>
                    <a:pt x="4692894" y="2434805"/>
                  </a:lnTo>
                  <a:cubicBezTo>
                    <a:pt x="4690227" y="2416136"/>
                    <a:pt x="4687656" y="2397562"/>
                    <a:pt x="4684036" y="2379083"/>
                  </a:cubicBezTo>
                  <a:lnTo>
                    <a:pt x="4673940" y="2323648"/>
                  </a:lnTo>
                  <a:lnTo>
                    <a:pt x="4669177" y="2295930"/>
                  </a:lnTo>
                  <a:cubicBezTo>
                    <a:pt x="4667463" y="2286691"/>
                    <a:pt x="4665272" y="2277547"/>
                    <a:pt x="4663367" y="2268403"/>
                  </a:cubicBezTo>
                  <a:cubicBezTo>
                    <a:pt x="4659366" y="2250115"/>
                    <a:pt x="4655747" y="2231732"/>
                    <a:pt x="4652127" y="2213348"/>
                  </a:cubicBezTo>
                  <a:lnTo>
                    <a:pt x="4646793" y="2185821"/>
                  </a:lnTo>
                  <a:lnTo>
                    <a:pt x="4640602" y="2158484"/>
                  </a:lnTo>
                  <a:cubicBezTo>
                    <a:pt x="4608979" y="2012561"/>
                    <a:pt x="4575737" y="1866829"/>
                    <a:pt x="4526969" y="1725668"/>
                  </a:cubicBezTo>
                  <a:cubicBezTo>
                    <a:pt x="4479344" y="1584222"/>
                    <a:pt x="4419813" y="1446776"/>
                    <a:pt x="4348947" y="1315426"/>
                  </a:cubicBezTo>
                  <a:lnTo>
                    <a:pt x="4322277" y="1266087"/>
                  </a:lnTo>
                  <a:lnTo>
                    <a:pt x="4293416" y="1218176"/>
                  </a:lnTo>
                  <a:cubicBezTo>
                    <a:pt x="4283796" y="1202174"/>
                    <a:pt x="4274557" y="1185887"/>
                    <a:pt x="4264555" y="1170075"/>
                  </a:cubicBezTo>
                  <a:lnTo>
                    <a:pt x="4233599" y="1123403"/>
                  </a:lnTo>
                  <a:cubicBezTo>
                    <a:pt x="4223121" y="1107972"/>
                    <a:pt x="4213406" y="1091875"/>
                    <a:pt x="4202262" y="1076825"/>
                  </a:cubicBezTo>
                  <a:lnTo>
                    <a:pt x="4169115" y="1031582"/>
                  </a:lnTo>
                  <a:lnTo>
                    <a:pt x="4152541" y="1008912"/>
                  </a:lnTo>
                  <a:lnTo>
                    <a:pt x="4144254" y="997577"/>
                  </a:lnTo>
                  <a:lnTo>
                    <a:pt x="4135396" y="986719"/>
                  </a:lnTo>
                  <a:lnTo>
                    <a:pt x="4099963" y="943190"/>
                  </a:lnTo>
                  <a:cubicBezTo>
                    <a:pt x="4004999" y="827461"/>
                    <a:pt x="3897938" y="720781"/>
                    <a:pt x="3779256" y="627721"/>
                  </a:cubicBezTo>
                  <a:cubicBezTo>
                    <a:pt x="3719916" y="581144"/>
                    <a:pt x="3657908" y="537710"/>
                    <a:pt x="3593519" y="497705"/>
                  </a:cubicBezTo>
                  <a:cubicBezTo>
                    <a:pt x="3528844" y="458367"/>
                    <a:pt x="3462074" y="421791"/>
                    <a:pt x="3392827" y="389882"/>
                  </a:cubicBezTo>
                  <a:cubicBezTo>
                    <a:pt x="3254715" y="325398"/>
                    <a:pt x="3108125" y="277487"/>
                    <a:pt x="2957534" y="245102"/>
                  </a:cubicBezTo>
                  <a:lnTo>
                    <a:pt x="2901051" y="232910"/>
                  </a:lnTo>
                  <a:cubicBezTo>
                    <a:pt x="2882097" y="229576"/>
                    <a:pt x="2862951" y="226909"/>
                    <a:pt x="2843901" y="223861"/>
                  </a:cubicBezTo>
                  <a:cubicBezTo>
                    <a:pt x="2805706" y="218146"/>
                    <a:pt x="2767701" y="211193"/>
                    <a:pt x="2729030" y="208240"/>
                  </a:cubicBezTo>
                  <a:lnTo>
                    <a:pt x="2671213" y="202716"/>
                  </a:lnTo>
                  <a:cubicBezTo>
                    <a:pt x="2651973" y="200906"/>
                    <a:pt x="2632732" y="198811"/>
                    <a:pt x="2613206" y="198430"/>
                  </a:cubicBezTo>
                  <a:lnTo>
                    <a:pt x="2496620" y="193572"/>
                  </a:lnTo>
                  <a:close/>
                </a:path>
              </a:pathLst>
            </a:custGeom>
            <a:grpFill/>
            <a:ln w="9525" cap="flat">
              <a:noFill/>
              <a:prstDash val="solid"/>
              <a:miter/>
            </a:ln>
          </p:spPr>
          <p:txBody>
            <a:bodyPr rtlCol="0" anchor="ctr"/>
            <a:lstStyle/>
            <a:p>
              <a:endParaRPr lang="en-US" dirty="0"/>
            </a:p>
          </p:txBody>
        </p:sp>
        <p:sp useBgFill="1">
          <p:nvSpPr>
            <p:cNvPr id="1048" name="Freeform: Shape 1047">
              <a:extLst>
                <a:ext uri="{FF2B5EF4-FFF2-40B4-BE49-F238E27FC236}">
                  <a16:creationId xmlns:a16="http://schemas.microsoft.com/office/drawing/2014/main" id="{F00387E4-31F7-4BBB-A9C7-508D62215F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14665" y="738154"/>
              <a:ext cx="5366579" cy="5378461"/>
            </a:xfrm>
            <a:custGeom>
              <a:avLst/>
              <a:gdLst>
                <a:gd name="connsiteX0" fmla="*/ 2659998 w 5366579"/>
                <a:gd name="connsiteY0" fmla="*/ 1557 h 5378461"/>
                <a:gd name="connsiteX1" fmla="*/ 3683078 w 5366579"/>
                <a:gd name="connsiteY1" fmla="*/ 158815 h 5378461"/>
                <a:gd name="connsiteX2" fmla="*/ 3744609 w 5366579"/>
                <a:gd name="connsiteY2" fmla="*/ 181294 h 5378461"/>
                <a:gd name="connsiteX3" fmla="*/ 3775470 w 5366579"/>
                <a:gd name="connsiteY3" fmla="*/ 192438 h 5378461"/>
                <a:gd name="connsiteX4" fmla="*/ 3806141 w 5366579"/>
                <a:gd name="connsiteY4" fmla="*/ 204154 h 5378461"/>
                <a:gd name="connsiteX5" fmla="*/ 3927109 w 5366579"/>
                <a:gd name="connsiteY5" fmla="*/ 255874 h 5378461"/>
                <a:gd name="connsiteX6" fmla="*/ 4045695 w 5366579"/>
                <a:gd name="connsiteY6" fmla="*/ 313786 h 5378461"/>
                <a:gd name="connsiteX7" fmla="*/ 4161233 w 5366579"/>
                <a:gd name="connsiteY7" fmla="*/ 378461 h 5378461"/>
                <a:gd name="connsiteX8" fmla="*/ 4585095 w 5366579"/>
                <a:gd name="connsiteY8" fmla="*/ 700597 h 5378461"/>
                <a:gd name="connsiteX9" fmla="*/ 5176217 w 5366579"/>
                <a:gd name="connsiteY9" fmla="*/ 1590232 h 5378461"/>
                <a:gd name="connsiteX10" fmla="*/ 5366432 w 5366579"/>
                <a:gd name="connsiteY10" fmla="*/ 2641982 h 5378461"/>
                <a:gd name="connsiteX11" fmla="*/ 4594239 w 5366579"/>
                <a:gd name="connsiteY11" fmla="*/ 4567938 h 5378461"/>
                <a:gd name="connsiteX12" fmla="*/ 4193332 w 5366579"/>
                <a:gd name="connsiteY12" fmla="*/ 4906456 h 5378461"/>
                <a:gd name="connsiteX13" fmla="*/ 4166376 w 5366579"/>
                <a:gd name="connsiteY13" fmla="*/ 4925220 h 5378461"/>
                <a:gd name="connsiteX14" fmla="*/ 4138563 w 5366579"/>
                <a:gd name="connsiteY14" fmla="*/ 4942651 h 5378461"/>
                <a:gd name="connsiteX15" fmla="*/ 4082652 w 5366579"/>
                <a:gd name="connsiteY15" fmla="*/ 4977132 h 5378461"/>
                <a:gd name="connsiteX16" fmla="*/ 4054743 w 5366579"/>
                <a:gd name="connsiteY16" fmla="*/ 4994467 h 5378461"/>
                <a:gd name="connsiteX17" fmla="*/ 4026073 w 5366579"/>
                <a:gd name="connsiteY17" fmla="*/ 5010469 h 5378461"/>
                <a:gd name="connsiteX18" fmla="*/ 3968447 w 5366579"/>
                <a:gd name="connsiteY18" fmla="*/ 5042092 h 5378461"/>
                <a:gd name="connsiteX19" fmla="*/ 3939586 w 5366579"/>
                <a:gd name="connsiteY19" fmla="*/ 5057904 h 5378461"/>
                <a:gd name="connsiteX20" fmla="*/ 3910059 w 5366579"/>
                <a:gd name="connsiteY20" fmla="*/ 5072286 h 5378461"/>
                <a:gd name="connsiteX21" fmla="*/ 3850813 w 5366579"/>
                <a:gd name="connsiteY21" fmla="*/ 5100671 h 5378461"/>
                <a:gd name="connsiteX22" fmla="*/ 3730417 w 5366579"/>
                <a:gd name="connsiteY22" fmla="*/ 5153439 h 5378461"/>
                <a:gd name="connsiteX23" fmla="*/ 3227116 w 5366579"/>
                <a:gd name="connsiteY23" fmla="*/ 5305172 h 5378461"/>
                <a:gd name="connsiteX24" fmla="*/ 3162346 w 5366579"/>
                <a:gd name="connsiteY24" fmla="*/ 5317841 h 5378461"/>
                <a:gd name="connsiteX25" fmla="*/ 3097386 w 5366579"/>
                <a:gd name="connsiteY25" fmla="*/ 5329175 h 5378461"/>
                <a:gd name="connsiteX26" fmla="*/ 2966893 w 5366579"/>
                <a:gd name="connsiteY26" fmla="*/ 5348225 h 5378461"/>
                <a:gd name="connsiteX27" fmla="*/ 2835543 w 5366579"/>
                <a:gd name="connsiteY27" fmla="*/ 5360798 h 5378461"/>
                <a:gd name="connsiteX28" fmla="*/ 2802682 w 5366579"/>
                <a:gd name="connsiteY28" fmla="*/ 5363751 h 5378461"/>
                <a:gd name="connsiteX29" fmla="*/ 2770107 w 5366579"/>
                <a:gd name="connsiteY29" fmla="*/ 5365276 h 5378461"/>
                <a:gd name="connsiteX30" fmla="*/ 2704956 w 5366579"/>
                <a:gd name="connsiteY30" fmla="*/ 5368323 h 5378461"/>
                <a:gd name="connsiteX31" fmla="*/ 2574273 w 5366579"/>
                <a:gd name="connsiteY31" fmla="*/ 5374419 h 5378461"/>
                <a:gd name="connsiteX32" fmla="*/ 2442637 w 5366579"/>
                <a:gd name="connsiteY32" fmla="*/ 5378134 h 5378461"/>
                <a:gd name="connsiteX33" fmla="*/ 2376057 w 5366579"/>
                <a:gd name="connsiteY33" fmla="*/ 5377563 h 5378461"/>
                <a:gd name="connsiteX34" fmla="*/ 2309382 w 5366579"/>
                <a:gd name="connsiteY34" fmla="*/ 5375943 h 5378461"/>
                <a:gd name="connsiteX35" fmla="*/ 2175937 w 5366579"/>
                <a:gd name="connsiteY35" fmla="*/ 5367180 h 5378461"/>
                <a:gd name="connsiteX36" fmla="*/ 2042778 w 5366579"/>
                <a:gd name="connsiteY36" fmla="*/ 5350988 h 5378461"/>
                <a:gd name="connsiteX37" fmla="*/ 2009631 w 5366579"/>
                <a:gd name="connsiteY37" fmla="*/ 5345749 h 5378461"/>
                <a:gd name="connsiteX38" fmla="*/ 1976484 w 5366579"/>
                <a:gd name="connsiteY38" fmla="*/ 5339843 h 5378461"/>
                <a:gd name="connsiteX39" fmla="*/ 1910190 w 5366579"/>
                <a:gd name="connsiteY39" fmla="*/ 5327842 h 5378461"/>
                <a:gd name="connsiteX40" fmla="*/ 1844372 w 5366579"/>
                <a:gd name="connsiteY40" fmla="*/ 5312983 h 5378461"/>
                <a:gd name="connsiteX41" fmla="*/ 1778745 w 5366579"/>
                <a:gd name="connsiteY41" fmla="*/ 5296885 h 5378461"/>
                <a:gd name="connsiteX42" fmla="*/ 1745979 w 5366579"/>
                <a:gd name="connsiteY42" fmla="*/ 5288503 h 5378461"/>
                <a:gd name="connsiteX43" fmla="*/ 1713594 w 5366579"/>
                <a:gd name="connsiteY43" fmla="*/ 5278502 h 5378461"/>
                <a:gd name="connsiteX44" fmla="*/ 1648919 w 5366579"/>
                <a:gd name="connsiteY44" fmla="*/ 5258214 h 5378461"/>
                <a:gd name="connsiteX45" fmla="*/ 1616629 w 5366579"/>
                <a:gd name="connsiteY45" fmla="*/ 5247927 h 5378461"/>
                <a:gd name="connsiteX46" fmla="*/ 1584911 w 5366579"/>
                <a:gd name="connsiteY46" fmla="*/ 5235926 h 5378461"/>
                <a:gd name="connsiteX47" fmla="*/ 1521379 w 5366579"/>
                <a:gd name="connsiteY47" fmla="*/ 5211827 h 5378461"/>
                <a:gd name="connsiteX48" fmla="*/ 1489661 w 5366579"/>
                <a:gd name="connsiteY48" fmla="*/ 5199540 h 5378461"/>
                <a:gd name="connsiteX49" fmla="*/ 1458705 w 5366579"/>
                <a:gd name="connsiteY49" fmla="*/ 5185443 h 5378461"/>
                <a:gd name="connsiteX50" fmla="*/ 1396697 w 5366579"/>
                <a:gd name="connsiteY50" fmla="*/ 5157249 h 5378461"/>
                <a:gd name="connsiteX51" fmla="*/ 1365741 w 5366579"/>
                <a:gd name="connsiteY51" fmla="*/ 5142962 h 5378461"/>
                <a:gd name="connsiteX52" fmla="*/ 1335546 w 5366579"/>
                <a:gd name="connsiteY52" fmla="*/ 5127055 h 5378461"/>
                <a:gd name="connsiteX53" fmla="*/ 1275253 w 5366579"/>
                <a:gd name="connsiteY53" fmla="*/ 5095051 h 5378461"/>
                <a:gd name="connsiteX54" fmla="*/ 1245345 w 5366579"/>
                <a:gd name="connsiteY54" fmla="*/ 5078573 h 5378461"/>
                <a:gd name="connsiteX55" fmla="*/ 1216198 w 5366579"/>
                <a:gd name="connsiteY55" fmla="*/ 5060761 h 5378461"/>
                <a:gd name="connsiteX56" fmla="*/ 1158000 w 5366579"/>
                <a:gd name="connsiteY56" fmla="*/ 5024947 h 5378461"/>
                <a:gd name="connsiteX57" fmla="*/ 737567 w 5366579"/>
                <a:gd name="connsiteY57" fmla="*/ 4676713 h 5378461"/>
                <a:gd name="connsiteX58" fmla="*/ 409050 w 5366579"/>
                <a:gd name="connsiteY58" fmla="*/ 4241706 h 5378461"/>
                <a:gd name="connsiteX59" fmla="*/ 177973 w 5366579"/>
                <a:gd name="connsiteY59" fmla="*/ 3750121 h 5378461"/>
                <a:gd name="connsiteX60" fmla="*/ 42813 w 5366579"/>
                <a:gd name="connsiteY60" fmla="*/ 3226055 h 5378461"/>
                <a:gd name="connsiteX61" fmla="*/ 46 w 5366579"/>
                <a:gd name="connsiteY61" fmla="*/ 2687988 h 5378461"/>
                <a:gd name="connsiteX62" fmla="*/ 47862 w 5366579"/>
                <a:gd name="connsiteY62" fmla="*/ 2151064 h 5378461"/>
                <a:gd name="connsiteX63" fmla="*/ 184926 w 5366579"/>
                <a:gd name="connsiteY63" fmla="*/ 1629761 h 5378461"/>
                <a:gd name="connsiteX64" fmla="*/ 747949 w 5366579"/>
                <a:gd name="connsiteY64" fmla="*/ 718789 h 5378461"/>
                <a:gd name="connsiteX65" fmla="*/ 1161334 w 5366579"/>
                <a:gd name="connsiteY65" fmla="*/ 381128 h 5378461"/>
                <a:gd name="connsiteX66" fmla="*/ 1635393 w 5366579"/>
                <a:gd name="connsiteY66" fmla="*/ 149766 h 5378461"/>
                <a:gd name="connsiteX67" fmla="*/ 2659998 w 5366579"/>
                <a:gd name="connsiteY67" fmla="*/ 1557 h 5378461"/>
                <a:gd name="connsiteX68" fmla="*/ 2659712 w 5366579"/>
                <a:gd name="connsiteY68" fmla="*/ 30132 h 5378461"/>
                <a:gd name="connsiteX69" fmla="*/ 2149267 w 5366579"/>
                <a:gd name="connsiteY69" fmla="*/ 68708 h 5378461"/>
                <a:gd name="connsiteX70" fmla="*/ 2086402 w 5366579"/>
                <a:gd name="connsiteY70" fmla="*/ 80329 h 5378461"/>
                <a:gd name="connsiteX71" fmla="*/ 2024394 w 5366579"/>
                <a:gd name="connsiteY71" fmla="*/ 95664 h 5378461"/>
                <a:gd name="connsiteX72" fmla="*/ 1962577 w 5366579"/>
                <a:gd name="connsiteY72" fmla="*/ 111285 h 5378461"/>
                <a:gd name="connsiteX73" fmla="*/ 1901712 w 5366579"/>
                <a:gd name="connsiteY73" fmla="*/ 130144 h 5378461"/>
                <a:gd name="connsiteX74" fmla="*/ 1841038 w 5366579"/>
                <a:gd name="connsiteY74" fmla="*/ 149575 h 5378461"/>
                <a:gd name="connsiteX75" fmla="*/ 1825893 w 5366579"/>
                <a:gd name="connsiteY75" fmla="*/ 154528 h 5378461"/>
                <a:gd name="connsiteX76" fmla="*/ 1811034 w 5366579"/>
                <a:gd name="connsiteY76" fmla="*/ 160243 h 5378461"/>
                <a:gd name="connsiteX77" fmla="*/ 1781412 w 5366579"/>
                <a:gd name="connsiteY77" fmla="*/ 171864 h 5378461"/>
                <a:gd name="connsiteX78" fmla="*/ 1722357 w 5366579"/>
                <a:gd name="connsiteY78" fmla="*/ 195200 h 5378461"/>
                <a:gd name="connsiteX79" fmla="*/ 1707593 w 5366579"/>
                <a:gd name="connsiteY79" fmla="*/ 201010 h 5378461"/>
                <a:gd name="connsiteX80" fmla="*/ 1693210 w 5366579"/>
                <a:gd name="connsiteY80" fmla="*/ 207678 h 5378461"/>
                <a:gd name="connsiteX81" fmla="*/ 1664445 w 5366579"/>
                <a:gd name="connsiteY81" fmla="*/ 221108 h 5378461"/>
                <a:gd name="connsiteX82" fmla="*/ 1237629 w 5366579"/>
                <a:gd name="connsiteY82" fmla="*/ 486856 h 5378461"/>
                <a:gd name="connsiteX83" fmla="*/ 891396 w 5366579"/>
                <a:gd name="connsiteY83" fmla="*/ 843567 h 5378461"/>
                <a:gd name="connsiteX84" fmla="*/ 629839 w 5366579"/>
                <a:gd name="connsiteY84" fmla="*/ 1261715 h 5378461"/>
                <a:gd name="connsiteX85" fmla="*/ 576975 w 5366579"/>
                <a:gd name="connsiteY85" fmla="*/ 1372871 h 5378461"/>
                <a:gd name="connsiteX86" fmla="*/ 529160 w 5366579"/>
                <a:gd name="connsiteY86" fmla="*/ 1486219 h 5378461"/>
                <a:gd name="connsiteX87" fmla="*/ 485821 w 5366579"/>
                <a:gd name="connsiteY87" fmla="*/ 1601376 h 5378461"/>
                <a:gd name="connsiteX88" fmla="*/ 447531 w 5366579"/>
                <a:gd name="connsiteY88" fmla="*/ 1718248 h 5378461"/>
                <a:gd name="connsiteX89" fmla="*/ 339041 w 5366579"/>
                <a:gd name="connsiteY89" fmla="*/ 2197641 h 5378461"/>
                <a:gd name="connsiteX90" fmla="*/ 305608 w 5366579"/>
                <a:gd name="connsiteY90" fmla="*/ 2687988 h 5378461"/>
                <a:gd name="connsiteX91" fmla="*/ 460770 w 5366579"/>
                <a:gd name="connsiteY91" fmla="*/ 3652299 h 5378461"/>
                <a:gd name="connsiteX92" fmla="*/ 936163 w 5366579"/>
                <a:gd name="connsiteY92" fmla="*/ 4493738 h 5378461"/>
                <a:gd name="connsiteX93" fmla="*/ 1727024 w 5366579"/>
                <a:gd name="connsiteY93" fmla="*/ 5041997 h 5378461"/>
                <a:gd name="connsiteX94" fmla="*/ 1784364 w 5366579"/>
                <a:gd name="connsiteY94" fmla="*/ 5063523 h 5378461"/>
                <a:gd name="connsiteX95" fmla="*/ 1813035 w 5366579"/>
                <a:gd name="connsiteY95" fmla="*/ 5074477 h 5378461"/>
                <a:gd name="connsiteX96" fmla="*/ 1842181 w 5366579"/>
                <a:gd name="connsiteY96" fmla="*/ 5083907 h 5378461"/>
                <a:gd name="connsiteX97" fmla="*/ 1900760 w 5366579"/>
                <a:gd name="connsiteY97" fmla="*/ 5102290 h 5378461"/>
                <a:gd name="connsiteX98" fmla="*/ 1959815 w 5366579"/>
                <a:gd name="connsiteY98" fmla="*/ 5119625 h 5378461"/>
                <a:gd name="connsiteX99" fmla="*/ 2019537 w 5366579"/>
                <a:gd name="connsiteY99" fmla="*/ 5134866 h 5378461"/>
                <a:gd name="connsiteX100" fmla="*/ 2049445 w 5366579"/>
                <a:gd name="connsiteY100" fmla="*/ 5142581 h 5378461"/>
                <a:gd name="connsiteX101" fmla="*/ 2079544 w 5366579"/>
                <a:gd name="connsiteY101" fmla="*/ 5149629 h 5378461"/>
                <a:gd name="connsiteX102" fmla="*/ 2201178 w 5366579"/>
                <a:gd name="connsiteY102" fmla="*/ 5173442 h 5378461"/>
                <a:gd name="connsiteX103" fmla="*/ 2324337 w 5366579"/>
                <a:gd name="connsiteY103" fmla="*/ 5190587 h 5378461"/>
                <a:gd name="connsiteX104" fmla="*/ 2386344 w 5366579"/>
                <a:gd name="connsiteY104" fmla="*/ 5196873 h 5378461"/>
                <a:gd name="connsiteX105" fmla="*/ 2448638 w 5366579"/>
                <a:gd name="connsiteY105" fmla="*/ 5202207 h 5378461"/>
                <a:gd name="connsiteX106" fmla="*/ 2574844 w 5366579"/>
                <a:gd name="connsiteY106" fmla="*/ 5208303 h 5378461"/>
                <a:gd name="connsiteX107" fmla="*/ 2702003 w 5366579"/>
                <a:gd name="connsiteY107" fmla="*/ 5212209 h 5378461"/>
                <a:gd name="connsiteX108" fmla="*/ 2765725 w 5366579"/>
                <a:gd name="connsiteY108" fmla="*/ 5213828 h 5378461"/>
                <a:gd name="connsiteX109" fmla="*/ 2797634 w 5366579"/>
                <a:gd name="connsiteY109" fmla="*/ 5214685 h 5378461"/>
                <a:gd name="connsiteX110" fmla="*/ 2829162 w 5366579"/>
                <a:gd name="connsiteY110" fmla="*/ 5214113 h 5378461"/>
                <a:gd name="connsiteX111" fmla="*/ 2955273 w 5366579"/>
                <a:gd name="connsiteY111" fmla="*/ 5211256 h 5378461"/>
                <a:gd name="connsiteX112" fmla="*/ 3081098 w 5366579"/>
                <a:gd name="connsiteY112" fmla="*/ 5201922 h 5378461"/>
                <a:gd name="connsiteX113" fmla="*/ 3143772 w 5366579"/>
                <a:gd name="connsiteY113" fmla="*/ 5194968 h 5378461"/>
                <a:gd name="connsiteX114" fmla="*/ 3206352 w 5366579"/>
                <a:gd name="connsiteY114" fmla="*/ 5186777 h 5378461"/>
                <a:gd name="connsiteX115" fmla="*/ 3330843 w 5366579"/>
                <a:gd name="connsiteY115" fmla="*/ 5165727 h 5378461"/>
                <a:gd name="connsiteX116" fmla="*/ 3392851 w 5366579"/>
                <a:gd name="connsiteY116" fmla="*/ 5153725 h 5378461"/>
                <a:gd name="connsiteX117" fmla="*/ 3454097 w 5366579"/>
                <a:gd name="connsiteY117" fmla="*/ 5138580 h 5378461"/>
                <a:gd name="connsiteX118" fmla="*/ 3515343 w 5366579"/>
                <a:gd name="connsiteY118" fmla="*/ 5123150 h 5378461"/>
                <a:gd name="connsiteX119" fmla="*/ 3575731 w 5366579"/>
                <a:gd name="connsiteY119" fmla="*/ 5104766 h 5378461"/>
                <a:gd name="connsiteX120" fmla="*/ 3636120 w 5366579"/>
                <a:gd name="connsiteY120" fmla="*/ 5086002 h 5378461"/>
                <a:gd name="connsiteX121" fmla="*/ 3651169 w 5366579"/>
                <a:gd name="connsiteY121" fmla="*/ 5081240 h 5378461"/>
                <a:gd name="connsiteX122" fmla="*/ 3665933 w 5366579"/>
                <a:gd name="connsiteY122" fmla="*/ 5075620 h 5378461"/>
                <a:gd name="connsiteX123" fmla="*/ 3695460 w 5366579"/>
                <a:gd name="connsiteY123" fmla="*/ 5064380 h 5378461"/>
                <a:gd name="connsiteX124" fmla="*/ 4526898 w 5366579"/>
                <a:gd name="connsiteY124" fmla="*/ 4505644 h 5378461"/>
                <a:gd name="connsiteX125" fmla="*/ 4569094 w 5366579"/>
                <a:gd name="connsiteY125" fmla="*/ 4458590 h 5378461"/>
                <a:gd name="connsiteX126" fmla="*/ 4608813 w 5366579"/>
                <a:gd name="connsiteY126" fmla="*/ 4409441 h 5378461"/>
                <a:gd name="connsiteX127" fmla="*/ 4648056 w 5366579"/>
                <a:gd name="connsiteY127" fmla="*/ 4360007 h 5378461"/>
                <a:gd name="connsiteX128" fmla="*/ 4684822 w 5366579"/>
                <a:gd name="connsiteY128" fmla="*/ 4308667 h 5378461"/>
                <a:gd name="connsiteX129" fmla="*/ 4721017 w 5366579"/>
                <a:gd name="connsiteY129" fmla="*/ 4257041 h 5378461"/>
                <a:gd name="connsiteX130" fmla="*/ 4754545 w 5366579"/>
                <a:gd name="connsiteY130" fmla="*/ 4203606 h 5378461"/>
                <a:gd name="connsiteX131" fmla="*/ 4787692 w 5366579"/>
                <a:gd name="connsiteY131" fmla="*/ 4149980 h 5378461"/>
                <a:gd name="connsiteX132" fmla="*/ 4818268 w 5366579"/>
                <a:gd name="connsiteY132" fmla="*/ 4094831 h 5378461"/>
                <a:gd name="connsiteX133" fmla="*/ 5011244 w 5366579"/>
                <a:gd name="connsiteY133" fmla="*/ 3631630 h 5378461"/>
                <a:gd name="connsiteX134" fmla="*/ 5111352 w 5366579"/>
                <a:gd name="connsiteY134" fmla="*/ 3142426 h 5378461"/>
                <a:gd name="connsiteX135" fmla="*/ 5122877 w 5366579"/>
                <a:gd name="connsiteY135" fmla="*/ 3018410 h 5378461"/>
                <a:gd name="connsiteX136" fmla="*/ 5129259 w 5366579"/>
                <a:gd name="connsiteY136" fmla="*/ 2894204 h 5378461"/>
                <a:gd name="connsiteX137" fmla="*/ 5131069 w 5366579"/>
                <a:gd name="connsiteY137" fmla="*/ 2769998 h 5378461"/>
                <a:gd name="connsiteX138" fmla="*/ 5129735 w 5366579"/>
                <a:gd name="connsiteY138" fmla="*/ 2707990 h 5378461"/>
                <a:gd name="connsiteX139" fmla="*/ 5128116 w 5366579"/>
                <a:gd name="connsiteY139" fmla="*/ 2646078 h 5378461"/>
                <a:gd name="connsiteX140" fmla="*/ 5124687 w 5366579"/>
                <a:gd name="connsiteY140" fmla="*/ 2584165 h 5378461"/>
                <a:gd name="connsiteX141" fmla="*/ 5120401 w 5366579"/>
                <a:gd name="connsiteY141" fmla="*/ 2522444 h 5378461"/>
                <a:gd name="connsiteX142" fmla="*/ 5114876 w 5366579"/>
                <a:gd name="connsiteY142" fmla="*/ 2460817 h 5378461"/>
                <a:gd name="connsiteX143" fmla="*/ 5112209 w 5366579"/>
                <a:gd name="connsiteY143" fmla="*/ 2430051 h 5378461"/>
                <a:gd name="connsiteX144" fmla="*/ 5108399 w 5366579"/>
                <a:gd name="connsiteY144" fmla="*/ 2399381 h 5378461"/>
                <a:gd name="connsiteX145" fmla="*/ 5070108 w 5366579"/>
                <a:gd name="connsiteY145" fmla="*/ 2155255 h 5378461"/>
                <a:gd name="connsiteX146" fmla="*/ 4939140 w 5366579"/>
                <a:gd name="connsiteY146" fmla="*/ 1680338 h 5378461"/>
                <a:gd name="connsiteX147" fmla="*/ 4452888 w 5366579"/>
                <a:gd name="connsiteY147" fmla="*/ 826517 h 5378461"/>
                <a:gd name="connsiteX148" fmla="*/ 4091605 w 5366579"/>
                <a:gd name="connsiteY148" fmla="*/ 482855 h 5378461"/>
                <a:gd name="connsiteX149" fmla="*/ 3989211 w 5366579"/>
                <a:gd name="connsiteY149" fmla="*/ 409703 h 5378461"/>
                <a:gd name="connsiteX150" fmla="*/ 3882531 w 5366579"/>
                <a:gd name="connsiteY150" fmla="*/ 342171 h 5378461"/>
                <a:gd name="connsiteX151" fmla="*/ 3771565 w 5366579"/>
                <a:gd name="connsiteY151" fmla="*/ 281211 h 5378461"/>
                <a:gd name="connsiteX152" fmla="*/ 3656884 w 5366579"/>
                <a:gd name="connsiteY152" fmla="*/ 226633 h 5378461"/>
                <a:gd name="connsiteX153" fmla="*/ 3642406 w 5366579"/>
                <a:gd name="connsiteY153" fmla="*/ 219965 h 5378461"/>
                <a:gd name="connsiteX154" fmla="*/ 3627642 w 5366579"/>
                <a:gd name="connsiteY154" fmla="*/ 214060 h 5378461"/>
                <a:gd name="connsiteX155" fmla="*/ 3598115 w 5366579"/>
                <a:gd name="connsiteY155" fmla="*/ 202249 h 5378461"/>
                <a:gd name="connsiteX156" fmla="*/ 3538965 w 5366579"/>
                <a:gd name="connsiteY156" fmla="*/ 178627 h 5378461"/>
                <a:gd name="connsiteX157" fmla="*/ 3478767 w 5366579"/>
                <a:gd name="connsiteY157" fmla="*/ 157576 h 5378461"/>
                <a:gd name="connsiteX158" fmla="*/ 3418092 w 5366579"/>
                <a:gd name="connsiteY158" fmla="*/ 137764 h 5378461"/>
                <a:gd name="connsiteX159" fmla="*/ 3387708 w 5366579"/>
                <a:gd name="connsiteY159" fmla="*/ 127954 h 5378461"/>
                <a:gd name="connsiteX160" fmla="*/ 3356847 w 5366579"/>
                <a:gd name="connsiteY160" fmla="*/ 119762 h 5378461"/>
                <a:gd name="connsiteX161" fmla="*/ 3295029 w 5366579"/>
                <a:gd name="connsiteY161" fmla="*/ 103570 h 5378461"/>
                <a:gd name="connsiteX162" fmla="*/ 3170061 w 5366579"/>
                <a:gd name="connsiteY162" fmla="*/ 76233 h 5378461"/>
                <a:gd name="connsiteX163" fmla="*/ 2659712 w 5366579"/>
                <a:gd name="connsiteY163" fmla="*/ 30132 h 5378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5366579" h="5378461">
                  <a:moveTo>
                    <a:pt x="2659998" y="1557"/>
                  </a:moveTo>
                  <a:cubicBezTo>
                    <a:pt x="3004422" y="1843"/>
                    <a:pt x="3351989" y="45943"/>
                    <a:pt x="3683078" y="158815"/>
                  </a:cubicBezTo>
                  <a:lnTo>
                    <a:pt x="3744609" y="181294"/>
                  </a:lnTo>
                  <a:lnTo>
                    <a:pt x="3775470" y="192438"/>
                  </a:lnTo>
                  <a:cubicBezTo>
                    <a:pt x="3785758" y="196248"/>
                    <a:pt x="3796140" y="199582"/>
                    <a:pt x="3806141" y="204154"/>
                  </a:cubicBezTo>
                  <a:cubicBezTo>
                    <a:pt x="3846336" y="221394"/>
                    <a:pt x="3887008" y="237967"/>
                    <a:pt x="3927109" y="255874"/>
                  </a:cubicBezTo>
                  <a:cubicBezTo>
                    <a:pt x="3966542" y="275115"/>
                    <a:pt x="4006452" y="293784"/>
                    <a:pt x="4045695" y="313786"/>
                  </a:cubicBezTo>
                  <a:cubicBezTo>
                    <a:pt x="4084080" y="335313"/>
                    <a:pt x="4123133" y="356078"/>
                    <a:pt x="4161233" y="378461"/>
                  </a:cubicBezTo>
                  <a:cubicBezTo>
                    <a:pt x="4312966" y="469234"/>
                    <a:pt x="4455746" y="577248"/>
                    <a:pt x="4585095" y="700597"/>
                  </a:cubicBezTo>
                  <a:cubicBezTo>
                    <a:pt x="4843890" y="947485"/>
                    <a:pt x="5045915" y="1255619"/>
                    <a:pt x="5176217" y="1590232"/>
                  </a:cubicBezTo>
                  <a:cubicBezTo>
                    <a:pt x="5307281" y="1924940"/>
                    <a:pt x="5370051" y="2284700"/>
                    <a:pt x="5366432" y="2641982"/>
                  </a:cubicBezTo>
                  <a:cubicBezTo>
                    <a:pt x="5359859" y="3357215"/>
                    <a:pt x="5080015" y="4061588"/>
                    <a:pt x="4594239" y="4567938"/>
                  </a:cubicBezTo>
                  <a:cubicBezTo>
                    <a:pt x="4472796" y="4694430"/>
                    <a:pt x="4338112" y="4807967"/>
                    <a:pt x="4193332" y="4906456"/>
                  </a:cubicBezTo>
                  <a:lnTo>
                    <a:pt x="4166376" y="4925220"/>
                  </a:lnTo>
                  <a:cubicBezTo>
                    <a:pt x="4157328" y="4931316"/>
                    <a:pt x="4147803" y="4936841"/>
                    <a:pt x="4138563" y="4942651"/>
                  </a:cubicBezTo>
                  <a:lnTo>
                    <a:pt x="4082652" y="4977132"/>
                  </a:lnTo>
                  <a:lnTo>
                    <a:pt x="4054743" y="4994467"/>
                  </a:lnTo>
                  <a:cubicBezTo>
                    <a:pt x="4045314" y="5000087"/>
                    <a:pt x="4035598" y="5005135"/>
                    <a:pt x="4026073" y="5010469"/>
                  </a:cubicBezTo>
                  <a:lnTo>
                    <a:pt x="3968447" y="5042092"/>
                  </a:lnTo>
                  <a:lnTo>
                    <a:pt x="3939586" y="5057904"/>
                  </a:lnTo>
                  <a:cubicBezTo>
                    <a:pt x="3929966" y="5063142"/>
                    <a:pt x="3919869" y="5067524"/>
                    <a:pt x="3910059" y="5072286"/>
                  </a:cubicBezTo>
                  <a:lnTo>
                    <a:pt x="3850813" y="5100671"/>
                  </a:lnTo>
                  <a:cubicBezTo>
                    <a:pt x="3811761" y="5120768"/>
                    <a:pt x="3770708" y="5136199"/>
                    <a:pt x="3730417" y="5153439"/>
                  </a:cubicBezTo>
                  <a:cubicBezTo>
                    <a:pt x="3568016" y="5219543"/>
                    <a:pt x="3399138" y="5269644"/>
                    <a:pt x="3227116" y="5305172"/>
                  </a:cubicBezTo>
                  <a:lnTo>
                    <a:pt x="3162346" y="5317841"/>
                  </a:lnTo>
                  <a:cubicBezTo>
                    <a:pt x="3140725" y="5322032"/>
                    <a:pt x="3119198" y="5326603"/>
                    <a:pt x="3097386" y="5329175"/>
                  </a:cubicBezTo>
                  <a:lnTo>
                    <a:pt x="2966893" y="5348225"/>
                  </a:lnTo>
                  <a:lnTo>
                    <a:pt x="2835543" y="5360798"/>
                  </a:lnTo>
                  <a:cubicBezTo>
                    <a:pt x="2824590" y="5361751"/>
                    <a:pt x="2813636" y="5362989"/>
                    <a:pt x="2802682" y="5363751"/>
                  </a:cubicBezTo>
                  <a:lnTo>
                    <a:pt x="2770107" y="5365276"/>
                  </a:lnTo>
                  <a:lnTo>
                    <a:pt x="2704956" y="5368323"/>
                  </a:lnTo>
                  <a:lnTo>
                    <a:pt x="2574273" y="5374419"/>
                  </a:lnTo>
                  <a:cubicBezTo>
                    <a:pt x="2530553" y="5375943"/>
                    <a:pt x="2487214" y="5379563"/>
                    <a:pt x="2442637" y="5378134"/>
                  </a:cubicBezTo>
                  <a:lnTo>
                    <a:pt x="2376057" y="5377563"/>
                  </a:lnTo>
                  <a:cubicBezTo>
                    <a:pt x="2353864" y="5377086"/>
                    <a:pt x="2331576" y="5377943"/>
                    <a:pt x="2309382" y="5375943"/>
                  </a:cubicBezTo>
                  <a:lnTo>
                    <a:pt x="2175937" y="5367180"/>
                  </a:lnTo>
                  <a:lnTo>
                    <a:pt x="2042778" y="5350988"/>
                  </a:lnTo>
                  <a:cubicBezTo>
                    <a:pt x="2031633" y="5349844"/>
                    <a:pt x="2020584" y="5347654"/>
                    <a:pt x="2009631" y="5345749"/>
                  </a:cubicBezTo>
                  <a:lnTo>
                    <a:pt x="1976484" y="5339843"/>
                  </a:lnTo>
                  <a:lnTo>
                    <a:pt x="1910190" y="5327842"/>
                  </a:lnTo>
                  <a:cubicBezTo>
                    <a:pt x="1887996" y="5324318"/>
                    <a:pt x="1866279" y="5318222"/>
                    <a:pt x="1844372" y="5312983"/>
                  </a:cubicBezTo>
                  <a:lnTo>
                    <a:pt x="1778745" y="5296885"/>
                  </a:lnTo>
                  <a:cubicBezTo>
                    <a:pt x="1767791" y="5294028"/>
                    <a:pt x="1756742" y="5291838"/>
                    <a:pt x="1745979" y="5288503"/>
                  </a:cubicBezTo>
                  <a:lnTo>
                    <a:pt x="1713594" y="5278502"/>
                  </a:lnTo>
                  <a:lnTo>
                    <a:pt x="1648919" y="5258214"/>
                  </a:lnTo>
                  <a:cubicBezTo>
                    <a:pt x="1638156" y="5254785"/>
                    <a:pt x="1627297" y="5251547"/>
                    <a:pt x="1616629" y="5247927"/>
                  </a:cubicBezTo>
                  <a:lnTo>
                    <a:pt x="1584911" y="5235926"/>
                  </a:lnTo>
                  <a:lnTo>
                    <a:pt x="1521379" y="5211827"/>
                  </a:lnTo>
                  <a:cubicBezTo>
                    <a:pt x="1510806" y="5207732"/>
                    <a:pt x="1500138" y="5203827"/>
                    <a:pt x="1489661" y="5199540"/>
                  </a:cubicBezTo>
                  <a:lnTo>
                    <a:pt x="1458705" y="5185443"/>
                  </a:lnTo>
                  <a:lnTo>
                    <a:pt x="1396697" y="5157249"/>
                  </a:lnTo>
                  <a:cubicBezTo>
                    <a:pt x="1386410" y="5152487"/>
                    <a:pt x="1375932" y="5148010"/>
                    <a:pt x="1365741" y="5142962"/>
                  </a:cubicBezTo>
                  <a:lnTo>
                    <a:pt x="1335546" y="5127055"/>
                  </a:lnTo>
                  <a:lnTo>
                    <a:pt x="1275253" y="5095051"/>
                  </a:lnTo>
                  <a:cubicBezTo>
                    <a:pt x="1265347" y="5089527"/>
                    <a:pt x="1254965" y="5084573"/>
                    <a:pt x="1245345" y="5078573"/>
                  </a:cubicBezTo>
                  <a:lnTo>
                    <a:pt x="1216198" y="5060761"/>
                  </a:lnTo>
                  <a:lnTo>
                    <a:pt x="1158000" y="5024947"/>
                  </a:lnTo>
                  <a:cubicBezTo>
                    <a:pt x="1004457" y="4926744"/>
                    <a:pt x="862916" y="4809111"/>
                    <a:pt x="737567" y="4676713"/>
                  </a:cubicBezTo>
                  <a:cubicBezTo>
                    <a:pt x="612218" y="4544220"/>
                    <a:pt x="502299" y="4397630"/>
                    <a:pt x="409050" y="4241706"/>
                  </a:cubicBezTo>
                  <a:cubicBezTo>
                    <a:pt x="315895" y="4085687"/>
                    <a:pt x="238552" y="3920714"/>
                    <a:pt x="177973" y="3750121"/>
                  </a:cubicBezTo>
                  <a:cubicBezTo>
                    <a:pt x="116727" y="3579814"/>
                    <a:pt x="72436" y="3403982"/>
                    <a:pt x="42813" y="3226055"/>
                  </a:cubicBezTo>
                  <a:cubicBezTo>
                    <a:pt x="12905" y="3048223"/>
                    <a:pt x="-906" y="2868011"/>
                    <a:pt x="46" y="2687988"/>
                  </a:cubicBezTo>
                  <a:cubicBezTo>
                    <a:pt x="999" y="2508061"/>
                    <a:pt x="16810" y="2328229"/>
                    <a:pt x="47862" y="2151064"/>
                  </a:cubicBezTo>
                  <a:cubicBezTo>
                    <a:pt x="78818" y="1973899"/>
                    <a:pt x="123300" y="1798925"/>
                    <a:pt x="184926" y="1629761"/>
                  </a:cubicBezTo>
                  <a:cubicBezTo>
                    <a:pt x="307037" y="1291433"/>
                    <a:pt x="498013" y="975964"/>
                    <a:pt x="747949" y="718789"/>
                  </a:cubicBezTo>
                  <a:cubicBezTo>
                    <a:pt x="872822" y="590297"/>
                    <a:pt x="1011887" y="476664"/>
                    <a:pt x="1161334" y="381128"/>
                  </a:cubicBezTo>
                  <a:cubicBezTo>
                    <a:pt x="1310781" y="285688"/>
                    <a:pt x="1470420" y="208345"/>
                    <a:pt x="1635393" y="149766"/>
                  </a:cubicBezTo>
                  <a:cubicBezTo>
                    <a:pt x="1965816" y="31846"/>
                    <a:pt x="2315669" y="-8825"/>
                    <a:pt x="2659998" y="1557"/>
                  </a:cubicBezTo>
                  <a:close/>
                  <a:moveTo>
                    <a:pt x="2659712" y="30132"/>
                  </a:moveTo>
                  <a:cubicBezTo>
                    <a:pt x="2488167" y="25750"/>
                    <a:pt x="2317002" y="37466"/>
                    <a:pt x="2149267" y="68708"/>
                  </a:cubicBezTo>
                  <a:lnTo>
                    <a:pt x="2086402" y="80329"/>
                  </a:lnTo>
                  <a:lnTo>
                    <a:pt x="2024394" y="95664"/>
                  </a:lnTo>
                  <a:lnTo>
                    <a:pt x="1962577" y="111285"/>
                  </a:lnTo>
                  <a:cubicBezTo>
                    <a:pt x="1942003" y="116619"/>
                    <a:pt x="1922001" y="123953"/>
                    <a:pt x="1901712" y="130144"/>
                  </a:cubicBezTo>
                  <a:lnTo>
                    <a:pt x="1841038" y="149575"/>
                  </a:lnTo>
                  <a:cubicBezTo>
                    <a:pt x="1835990" y="151195"/>
                    <a:pt x="1830942" y="152719"/>
                    <a:pt x="1825893" y="154528"/>
                  </a:cubicBezTo>
                  <a:lnTo>
                    <a:pt x="1811034" y="160243"/>
                  </a:lnTo>
                  <a:lnTo>
                    <a:pt x="1781412" y="171864"/>
                  </a:lnTo>
                  <a:lnTo>
                    <a:pt x="1722357" y="195200"/>
                  </a:lnTo>
                  <a:lnTo>
                    <a:pt x="1707593" y="201010"/>
                  </a:lnTo>
                  <a:lnTo>
                    <a:pt x="1693210" y="207678"/>
                  </a:lnTo>
                  <a:lnTo>
                    <a:pt x="1664445" y="221108"/>
                  </a:lnTo>
                  <a:cubicBezTo>
                    <a:pt x="1510711" y="291403"/>
                    <a:pt x="1367074" y="381319"/>
                    <a:pt x="1237629" y="486856"/>
                  </a:cubicBezTo>
                  <a:cubicBezTo>
                    <a:pt x="1107994" y="592202"/>
                    <a:pt x="992361" y="712789"/>
                    <a:pt x="891396" y="843567"/>
                  </a:cubicBezTo>
                  <a:cubicBezTo>
                    <a:pt x="790335" y="974345"/>
                    <a:pt x="703467" y="1114934"/>
                    <a:pt x="629839" y="1261715"/>
                  </a:cubicBezTo>
                  <a:cubicBezTo>
                    <a:pt x="611646" y="1298576"/>
                    <a:pt x="594692" y="1336009"/>
                    <a:pt x="576975" y="1372871"/>
                  </a:cubicBezTo>
                  <a:cubicBezTo>
                    <a:pt x="560592" y="1410495"/>
                    <a:pt x="545162" y="1448595"/>
                    <a:pt x="529160" y="1486219"/>
                  </a:cubicBezTo>
                  <a:lnTo>
                    <a:pt x="485821" y="1601376"/>
                  </a:lnTo>
                  <a:lnTo>
                    <a:pt x="447531" y="1718248"/>
                  </a:lnTo>
                  <a:cubicBezTo>
                    <a:pt x="399429" y="1875029"/>
                    <a:pt x="362377" y="2035240"/>
                    <a:pt x="339041" y="2197641"/>
                  </a:cubicBezTo>
                  <a:cubicBezTo>
                    <a:pt x="315800" y="2360042"/>
                    <a:pt x="304560" y="2524063"/>
                    <a:pt x="305608" y="2687988"/>
                  </a:cubicBezTo>
                  <a:cubicBezTo>
                    <a:pt x="307989" y="3015648"/>
                    <a:pt x="357900" y="3343022"/>
                    <a:pt x="460770" y="3652299"/>
                  </a:cubicBezTo>
                  <a:cubicBezTo>
                    <a:pt x="563736" y="3961004"/>
                    <a:pt x="721089" y="4251993"/>
                    <a:pt x="936163" y="4493738"/>
                  </a:cubicBezTo>
                  <a:cubicBezTo>
                    <a:pt x="1150857" y="4735673"/>
                    <a:pt x="1423653" y="4922553"/>
                    <a:pt x="1727024" y="5041997"/>
                  </a:cubicBezTo>
                  <a:lnTo>
                    <a:pt x="1784364" y="5063523"/>
                  </a:lnTo>
                  <a:lnTo>
                    <a:pt x="1813035" y="5074477"/>
                  </a:lnTo>
                  <a:cubicBezTo>
                    <a:pt x="1822560" y="5078097"/>
                    <a:pt x="1832466" y="5080763"/>
                    <a:pt x="1842181" y="5083907"/>
                  </a:cubicBezTo>
                  <a:lnTo>
                    <a:pt x="1900760" y="5102290"/>
                  </a:lnTo>
                  <a:cubicBezTo>
                    <a:pt x="1920381" y="5108291"/>
                    <a:pt x="1939717" y="5115149"/>
                    <a:pt x="1959815" y="5119625"/>
                  </a:cubicBezTo>
                  <a:lnTo>
                    <a:pt x="2019537" y="5134866"/>
                  </a:lnTo>
                  <a:lnTo>
                    <a:pt x="2049445" y="5142581"/>
                  </a:lnTo>
                  <a:cubicBezTo>
                    <a:pt x="2059446" y="5145152"/>
                    <a:pt x="2069352" y="5147915"/>
                    <a:pt x="2079544" y="5149629"/>
                  </a:cubicBezTo>
                  <a:lnTo>
                    <a:pt x="2201178" y="5173442"/>
                  </a:lnTo>
                  <a:lnTo>
                    <a:pt x="2324337" y="5190587"/>
                  </a:lnTo>
                  <a:cubicBezTo>
                    <a:pt x="2344815" y="5194016"/>
                    <a:pt x="2365675" y="5194778"/>
                    <a:pt x="2386344" y="5196873"/>
                  </a:cubicBezTo>
                  <a:lnTo>
                    <a:pt x="2448638" y="5202207"/>
                  </a:lnTo>
                  <a:cubicBezTo>
                    <a:pt x="2489881" y="5206779"/>
                    <a:pt x="2532649" y="5206589"/>
                    <a:pt x="2574844" y="5208303"/>
                  </a:cubicBezTo>
                  <a:lnTo>
                    <a:pt x="2702003" y="5212209"/>
                  </a:lnTo>
                  <a:lnTo>
                    <a:pt x="2765725" y="5213828"/>
                  </a:lnTo>
                  <a:lnTo>
                    <a:pt x="2797634" y="5214685"/>
                  </a:lnTo>
                  <a:cubicBezTo>
                    <a:pt x="2808207" y="5214780"/>
                    <a:pt x="2818684" y="5214304"/>
                    <a:pt x="2829162" y="5214113"/>
                  </a:cubicBezTo>
                  <a:lnTo>
                    <a:pt x="2955273" y="5211256"/>
                  </a:lnTo>
                  <a:lnTo>
                    <a:pt x="3081098" y="5201922"/>
                  </a:lnTo>
                  <a:cubicBezTo>
                    <a:pt x="3102148" y="5200779"/>
                    <a:pt x="3122913" y="5197635"/>
                    <a:pt x="3143772" y="5194968"/>
                  </a:cubicBezTo>
                  <a:lnTo>
                    <a:pt x="3206352" y="5186777"/>
                  </a:lnTo>
                  <a:cubicBezTo>
                    <a:pt x="3248357" y="5182395"/>
                    <a:pt x="3289410" y="5173347"/>
                    <a:pt x="3330843" y="5165727"/>
                  </a:cubicBezTo>
                  <a:cubicBezTo>
                    <a:pt x="3351513" y="5161726"/>
                    <a:pt x="3372277" y="5158107"/>
                    <a:pt x="3392851" y="5153725"/>
                  </a:cubicBezTo>
                  <a:lnTo>
                    <a:pt x="3454097" y="5138580"/>
                  </a:lnTo>
                  <a:lnTo>
                    <a:pt x="3515343" y="5123150"/>
                  </a:lnTo>
                  <a:cubicBezTo>
                    <a:pt x="3535726" y="5117626"/>
                    <a:pt x="3555634" y="5110863"/>
                    <a:pt x="3575731" y="5104766"/>
                  </a:cubicBezTo>
                  <a:lnTo>
                    <a:pt x="3636120" y="5086002"/>
                  </a:lnTo>
                  <a:lnTo>
                    <a:pt x="3651169" y="5081240"/>
                  </a:lnTo>
                  <a:lnTo>
                    <a:pt x="3665933" y="5075620"/>
                  </a:lnTo>
                  <a:lnTo>
                    <a:pt x="3695460" y="5064380"/>
                  </a:lnTo>
                  <a:cubicBezTo>
                    <a:pt x="4011691" y="4948080"/>
                    <a:pt x="4301346" y="4756437"/>
                    <a:pt x="4526898" y="4505644"/>
                  </a:cubicBezTo>
                  <a:lnTo>
                    <a:pt x="4569094" y="4458590"/>
                  </a:lnTo>
                  <a:cubicBezTo>
                    <a:pt x="4582905" y="4442684"/>
                    <a:pt x="4595478" y="4425729"/>
                    <a:pt x="4608813" y="4409441"/>
                  </a:cubicBezTo>
                  <a:lnTo>
                    <a:pt x="4648056" y="4360007"/>
                  </a:lnTo>
                  <a:cubicBezTo>
                    <a:pt x="4660534" y="4343052"/>
                    <a:pt x="4672535" y="4325812"/>
                    <a:pt x="4684822" y="4308667"/>
                  </a:cubicBezTo>
                  <a:cubicBezTo>
                    <a:pt x="4697014" y="4291522"/>
                    <a:pt x="4709206" y="4274377"/>
                    <a:pt x="4721017" y="4257041"/>
                  </a:cubicBezTo>
                  <a:lnTo>
                    <a:pt x="4754545" y="4203606"/>
                  </a:lnTo>
                  <a:cubicBezTo>
                    <a:pt x="4765594" y="4185699"/>
                    <a:pt x="4777310" y="4168268"/>
                    <a:pt x="4787692" y="4149980"/>
                  </a:cubicBezTo>
                  <a:lnTo>
                    <a:pt x="4818268" y="4094831"/>
                  </a:lnTo>
                  <a:cubicBezTo>
                    <a:pt x="4899040" y="3947574"/>
                    <a:pt x="4963143" y="3791650"/>
                    <a:pt x="5011244" y="3631630"/>
                  </a:cubicBezTo>
                  <a:cubicBezTo>
                    <a:pt x="5059440" y="3471610"/>
                    <a:pt x="5092683" y="3307589"/>
                    <a:pt x="5111352" y="3142426"/>
                  </a:cubicBezTo>
                  <a:lnTo>
                    <a:pt x="5122877" y="3018410"/>
                  </a:lnTo>
                  <a:cubicBezTo>
                    <a:pt x="5124972" y="2976977"/>
                    <a:pt x="5127735" y="2935543"/>
                    <a:pt x="5129259" y="2894204"/>
                  </a:cubicBezTo>
                  <a:cubicBezTo>
                    <a:pt x="5129735" y="2852771"/>
                    <a:pt x="5131354" y="2811432"/>
                    <a:pt x="5131069" y="2769998"/>
                  </a:cubicBezTo>
                  <a:lnTo>
                    <a:pt x="5129735" y="2707990"/>
                  </a:lnTo>
                  <a:cubicBezTo>
                    <a:pt x="5129163" y="2687321"/>
                    <a:pt x="5129735" y="2666652"/>
                    <a:pt x="5128116" y="2646078"/>
                  </a:cubicBezTo>
                  <a:lnTo>
                    <a:pt x="5124687" y="2584165"/>
                  </a:lnTo>
                  <a:cubicBezTo>
                    <a:pt x="5123449" y="2563592"/>
                    <a:pt x="5122782" y="2542922"/>
                    <a:pt x="5120401" y="2522444"/>
                  </a:cubicBezTo>
                  <a:lnTo>
                    <a:pt x="5114876" y="2460817"/>
                  </a:lnTo>
                  <a:lnTo>
                    <a:pt x="5112209" y="2430051"/>
                  </a:lnTo>
                  <a:cubicBezTo>
                    <a:pt x="5111352" y="2419764"/>
                    <a:pt x="5109637" y="2409572"/>
                    <a:pt x="5108399" y="2399381"/>
                  </a:cubicBezTo>
                  <a:cubicBezTo>
                    <a:pt x="5098398" y="2317561"/>
                    <a:pt x="5085920" y="2236027"/>
                    <a:pt x="5070108" y="2155255"/>
                  </a:cubicBezTo>
                  <a:cubicBezTo>
                    <a:pt x="5038676" y="1993711"/>
                    <a:pt x="4995051" y="1834738"/>
                    <a:pt x="4939140" y="1680338"/>
                  </a:cubicBezTo>
                  <a:cubicBezTo>
                    <a:pt x="4827126" y="1371824"/>
                    <a:pt x="4667392" y="1079406"/>
                    <a:pt x="4452888" y="826517"/>
                  </a:cubicBezTo>
                  <a:cubicBezTo>
                    <a:pt x="4345923" y="700025"/>
                    <a:pt x="4225241" y="583915"/>
                    <a:pt x="4091605" y="482855"/>
                  </a:cubicBezTo>
                  <a:cubicBezTo>
                    <a:pt x="4058077" y="457805"/>
                    <a:pt x="4023406" y="434183"/>
                    <a:pt x="3989211" y="409703"/>
                  </a:cubicBezTo>
                  <a:cubicBezTo>
                    <a:pt x="3954159" y="386653"/>
                    <a:pt x="3918155" y="364840"/>
                    <a:pt x="3882531" y="342171"/>
                  </a:cubicBezTo>
                  <a:cubicBezTo>
                    <a:pt x="3846051" y="321025"/>
                    <a:pt x="3808617" y="301594"/>
                    <a:pt x="3771565" y="281211"/>
                  </a:cubicBezTo>
                  <a:cubicBezTo>
                    <a:pt x="3733942" y="262066"/>
                    <a:pt x="3695270" y="244730"/>
                    <a:pt x="3656884" y="226633"/>
                  </a:cubicBezTo>
                  <a:lnTo>
                    <a:pt x="3642406" y="219965"/>
                  </a:lnTo>
                  <a:lnTo>
                    <a:pt x="3627642" y="214060"/>
                  </a:lnTo>
                  <a:lnTo>
                    <a:pt x="3598115" y="202249"/>
                  </a:lnTo>
                  <a:lnTo>
                    <a:pt x="3538965" y="178627"/>
                  </a:lnTo>
                  <a:cubicBezTo>
                    <a:pt x="3519438" y="170149"/>
                    <a:pt x="3498960" y="164434"/>
                    <a:pt x="3478767" y="157576"/>
                  </a:cubicBezTo>
                  <a:lnTo>
                    <a:pt x="3418092" y="137764"/>
                  </a:lnTo>
                  <a:lnTo>
                    <a:pt x="3387708" y="127954"/>
                  </a:lnTo>
                  <a:lnTo>
                    <a:pt x="3356847" y="119762"/>
                  </a:lnTo>
                  <a:lnTo>
                    <a:pt x="3295029" y="103570"/>
                  </a:lnTo>
                  <a:cubicBezTo>
                    <a:pt x="3253977" y="91759"/>
                    <a:pt x="3211876" y="84710"/>
                    <a:pt x="3170061" y="76233"/>
                  </a:cubicBezTo>
                  <a:cubicBezTo>
                    <a:pt x="3002326" y="43848"/>
                    <a:pt x="2831257" y="29560"/>
                    <a:pt x="2659712" y="30132"/>
                  </a:cubicBezTo>
                  <a:close/>
                </a:path>
              </a:pathLst>
            </a:custGeom>
            <a:ln w="9525" cap="flat">
              <a:noFill/>
              <a:prstDash val="solid"/>
              <a:miter/>
            </a:ln>
          </p:spPr>
          <p:txBody>
            <a:bodyPr rtlCol="0" anchor="ctr"/>
            <a:lstStyle/>
            <a:p>
              <a:endParaRPr lang="en-US"/>
            </a:p>
          </p:txBody>
        </p:sp>
      </p:grpSp>
      <p:grpSp>
        <p:nvGrpSpPr>
          <p:cNvPr id="1050" name="Group 1049">
            <a:extLst>
              <a:ext uri="{FF2B5EF4-FFF2-40B4-BE49-F238E27FC236}">
                <a16:creationId xmlns:a16="http://schemas.microsoft.com/office/drawing/2014/main" id="{51AC3D20-E4ED-49E6-AADF-E32D5427EC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2" y="3757558"/>
            <a:ext cx="3606713" cy="3109922"/>
            <a:chOff x="6642" y="3804226"/>
            <a:chExt cx="3664532" cy="3063253"/>
          </a:xfrm>
        </p:grpSpPr>
        <p:sp>
          <p:nvSpPr>
            <p:cNvPr id="1051" name="Freeform: Shape 1050">
              <a:extLst>
                <a:ext uri="{FF2B5EF4-FFF2-40B4-BE49-F238E27FC236}">
                  <a16:creationId xmlns:a16="http://schemas.microsoft.com/office/drawing/2014/main" id="{21CA964C-EED3-4447-826F-685E33AEC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3938592"/>
              <a:ext cx="3481139" cy="2928886"/>
            </a:xfrm>
            <a:custGeom>
              <a:avLst/>
              <a:gdLst>
                <a:gd name="connsiteX0" fmla="*/ 0 w 3481139"/>
                <a:gd name="connsiteY0" fmla="*/ 2638819 h 2928886"/>
                <a:gd name="connsiteX1" fmla="*/ 31090 w 3481139"/>
                <a:gd name="connsiteY1" fmla="*/ 2704150 h 2928886"/>
                <a:gd name="connsiteX2" fmla="*/ 120149 w 3481139"/>
                <a:gd name="connsiteY2" fmla="*/ 2845955 h 2928886"/>
                <a:gd name="connsiteX3" fmla="*/ 185501 w 3481139"/>
                <a:gd name="connsiteY3" fmla="*/ 2928886 h 2928886"/>
                <a:gd name="connsiteX4" fmla="*/ 0 w 3481139"/>
                <a:gd name="connsiteY4" fmla="*/ 2928886 h 2928886"/>
                <a:gd name="connsiteX5" fmla="*/ 1421035 w 3481139"/>
                <a:gd name="connsiteY5" fmla="*/ 1378 h 2928886"/>
                <a:gd name="connsiteX6" fmla="*/ 2605678 w 3481139"/>
                <a:gd name="connsiteY6" fmla="*/ 348168 h 2928886"/>
                <a:gd name="connsiteX7" fmla="*/ 3411215 w 3481139"/>
                <a:gd name="connsiteY7" fmla="*/ 1492067 h 2928886"/>
                <a:gd name="connsiteX8" fmla="*/ 3306857 w 3481139"/>
                <a:gd name="connsiteY8" fmla="*/ 2839295 h 2928886"/>
                <a:gd name="connsiteX9" fmla="*/ 3261670 w 3481139"/>
                <a:gd name="connsiteY9" fmla="*/ 2928886 h 2928886"/>
                <a:gd name="connsiteX10" fmla="*/ 2857174 w 3481139"/>
                <a:gd name="connsiteY10" fmla="*/ 2928886 h 2928886"/>
                <a:gd name="connsiteX11" fmla="*/ 2915377 w 3481139"/>
                <a:gd name="connsiteY11" fmla="*/ 2836712 h 2928886"/>
                <a:gd name="connsiteX12" fmla="*/ 3115608 w 3481139"/>
                <a:gd name="connsiteY12" fmla="*/ 2239047 h 2928886"/>
                <a:gd name="connsiteX13" fmla="*/ 3072115 w 3481139"/>
                <a:gd name="connsiteY13" fmla="*/ 1582856 h 2928886"/>
                <a:gd name="connsiteX14" fmla="*/ 2816844 w 3481139"/>
                <a:gd name="connsiteY14" fmla="*/ 1040240 h 2928886"/>
                <a:gd name="connsiteX15" fmla="*/ 2406710 w 3481139"/>
                <a:gd name="connsiteY15" fmla="*/ 637298 h 2928886"/>
                <a:gd name="connsiteX16" fmla="*/ 1778438 w 3481139"/>
                <a:gd name="connsiteY16" fmla="*/ 376813 h 2928886"/>
                <a:gd name="connsiteX17" fmla="*/ 1082136 w 3481139"/>
                <a:gd name="connsiteY17" fmla="*/ 405400 h 2928886"/>
                <a:gd name="connsiteX18" fmla="*/ 770453 w 3481139"/>
                <a:gd name="connsiteY18" fmla="*/ 610712 h 2928886"/>
                <a:gd name="connsiteX19" fmla="*/ 504311 w 3481139"/>
                <a:gd name="connsiteY19" fmla="*/ 1053517 h 2928886"/>
                <a:gd name="connsiteX20" fmla="*/ 370837 w 3481139"/>
                <a:gd name="connsiteY20" fmla="*/ 1303660 h 2928886"/>
                <a:gd name="connsiteX21" fmla="*/ 18332 w 3481139"/>
                <a:gd name="connsiteY21" fmla="*/ 1735234 h 2928886"/>
                <a:gd name="connsiteX22" fmla="*/ 0 w 3481139"/>
                <a:gd name="connsiteY22" fmla="*/ 1752611 h 2928886"/>
                <a:gd name="connsiteX23" fmla="*/ 0 w 3481139"/>
                <a:gd name="connsiteY23" fmla="*/ 1233485 h 2928886"/>
                <a:gd name="connsiteX24" fmla="*/ 18046 w 3481139"/>
                <a:gd name="connsiteY24" fmla="*/ 1208183 h 2928886"/>
                <a:gd name="connsiteX25" fmla="*/ 65393 w 3481139"/>
                <a:gd name="connsiteY25" fmla="*/ 1130865 h 2928886"/>
                <a:gd name="connsiteX26" fmla="*/ 991384 w 3481139"/>
                <a:gd name="connsiteY26" fmla="*/ 66436 h 2928886"/>
                <a:gd name="connsiteX27" fmla="*/ 1421035 w 3481139"/>
                <a:gd name="connsiteY27" fmla="*/ 1378 h 292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81139" h="2928886">
                  <a:moveTo>
                    <a:pt x="0" y="2638819"/>
                  </a:moveTo>
                  <a:lnTo>
                    <a:pt x="31090" y="2704150"/>
                  </a:lnTo>
                  <a:cubicBezTo>
                    <a:pt x="57644" y="2752264"/>
                    <a:pt x="87419" y="2799634"/>
                    <a:pt x="120149" y="2845955"/>
                  </a:cubicBezTo>
                  <a:lnTo>
                    <a:pt x="185501" y="2928886"/>
                  </a:lnTo>
                  <a:lnTo>
                    <a:pt x="0" y="2928886"/>
                  </a:lnTo>
                  <a:close/>
                  <a:moveTo>
                    <a:pt x="1421035" y="1378"/>
                  </a:moveTo>
                  <a:cubicBezTo>
                    <a:pt x="1848323" y="-14790"/>
                    <a:pt x="2262193" y="111988"/>
                    <a:pt x="2605678" y="348168"/>
                  </a:cubicBezTo>
                  <a:cubicBezTo>
                    <a:pt x="2986690" y="610157"/>
                    <a:pt x="3281171" y="1006736"/>
                    <a:pt x="3411215" y="1492067"/>
                  </a:cubicBezTo>
                  <a:cubicBezTo>
                    <a:pt x="3536497" y="1959627"/>
                    <a:pt x="3488465" y="2432119"/>
                    <a:pt x="3306857" y="2839295"/>
                  </a:cubicBezTo>
                  <a:lnTo>
                    <a:pt x="3261670" y="2928886"/>
                  </a:lnTo>
                  <a:lnTo>
                    <a:pt x="2857174" y="2928886"/>
                  </a:lnTo>
                  <a:lnTo>
                    <a:pt x="2915377" y="2836712"/>
                  </a:lnTo>
                  <a:cubicBezTo>
                    <a:pt x="3020179" y="2651516"/>
                    <a:pt x="3087510" y="2450417"/>
                    <a:pt x="3115608" y="2239047"/>
                  </a:cubicBezTo>
                  <a:cubicBezTo>
                    <a:pt x="3144700" y="2019998"/>
                    <a:pt x="3130088" y="1799215"/>
                    <a:pt x="3072115" y="1582856"/>
                  </a:cubicBezTo>
                  <a:cubicBezTo>
                    <a:pt x="3019429" y="1386229"/>
                    <a:pt x="2933521" y="1203663"/>
                    <a:pt x="2816844" y="1040240"/>
                  </a:cubicBezTo>
                  <a:cubicBezTo>
                    <a:pt x="2704247" y="882558"/>
                    <a:pt x="2566242" y="746942"/>
                    <a:pt x="2406710" y="637298"/>
                  </a:cubicBezTo>
                  <a:cubicBezTo>
                    <a:pt x="2218030" y="507559"/>
                    <a:pt x="2000748" y="417531"/>
                    <a:pt x="1778438" y="376813"/>
                  </a:cubicBezTo>
                  <a:cubicBezTo>
                    <a:pt x="1545966" y="334240"/>
                    <a:pt x="1311716" y="343884"/>
                    <a:pt x="1082136" y="405400"/>
                  </a:cubicBezTo>
                  <a:cubicBezTo>
                    <a:pt x="957109" y="438901"/>
                    <a:pt x="861000" y="502225"/>
                    <a:pt x="770453" y="610712"/>
                  </a:cubicBezTo>
                  <a:cubicBezTo>
                    <a:pt x="672863" y="727627"/>
                    <a:pt x="591021" y="885960"/>
                    <a:pt x="504311" y="1053517"/>
                  </a:cubicBezTo>
                  <a:cubicBezTo>
                    <a:pt x="462225" y="1134849"/>
                    <a:pt x="418774" y="1218945"/>
                    <a:pt x="370837" y="1303660"/>
                  </a:cubicBezTo>
                  <a:cubicBezTo>
                    <a:pt x="249038" y="1518990"/>
                    <a:pt x="115673" y="1643965"/>
                    <a:pt x="18332" y="1735234"/>
                  </a:cubicBezTo>
                  <a:lnTo>
                    <a:pt x="0" y="1752611"/>
                  </a:lnTo>
                  <a:lnTo>
                    <a:pt x="0" y="1233485"/>
                  </a:lnTo>
                  <a:lnTo>
                    <a:pt x="18046" y="1208183"/>
                  </a:lnTo>
                  <a:cubicBezTo>
                    <a:pt x="33947" y="1184196"/>
                    <a:pt x="49756" y="1158514"/>
                    <a:pt x="65393" y="1130865"/>
                  </a:cubicBezTo>
                  <a:cubicBezTo>
                    <a:pt x="315656" y="688463"/>
                    <a:pt x="466320" y="207127"/>
                    <a:pt x="991384" y="66436"/>
                  </a:cubicBezTo>
                  <a:cubicBezTo>
                    <a:pt x="1134686" y="28039"/>
                    <a:pt x="1278606" y="6767"/>
                    <a:pt x="1421035" y="137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52" name="Freeform: Shape 1051">
              <a:extLst>
                <a:ext uri="{FF2B5EF4-FFF2-40B4-BE49-F238E27FC236}">
                  <a16:creationId xmlns:a16="http://schemas.microsoft.com/office/drawing/2014/main" id="{54482870-6C00-4014-90C6-638B19BB54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3938592"/>
              <a:ext cx="3481139" cy="2928886"/>
            </a:xfrm>
            <a:custGeom>
              <a:avLst/>
              <a:gdLst>
                <a:gd name="connsiteX0" fmla="*/ 0 w 3481139"/>
                <a:gd name="connsiteY0" fmla="*/ 2454676 h 2928886"/>
                <a:gd name="connsiteX1" fmla="*/ 23037 w 3481139"/>
                <a:gd name="connsiteY1" fmla="*/ 2524361 h 2928886"/>
                <a:gd name="connsiteX2" fmla="*/ 92498 w 3481139"/>
                <a:gd name="connsiteY2" fmla="*/ 2670254 h 2928886"/>
                <a:gd name="connsiteX3" fmla="*/ 177819 w 3481139"/>
                <a:gd name="connsiteY3" fmla="*/ 2806016 h 2928886"/>
                <a:gd name="connsiteX4" fmla="*/ 274733 w 3481139"/>
                <a:gd name="connsiteY4" fmla="*/ 2928886 h 2928886"/>
                <a:gd name="connsiteX5" fmla="*/ 0 w 3481139"/>
                <a:gd name="connsiteY5" fmla="*/ 2928886 h 2928886"/>
                <a:gd name="connsiteX6" fmla="*/ 1421035 w 3481139"/>
                <a:gd name="connsiteY6" fmla="*/ 1378 h 2928886"/>
                <a:gd name="connsiteX7" fmla="*/ 2605678 w 3481139"/>
                <a:gd name="connsiteY7" fmla="*/ 348168 h 2928886"/>
                <a:gd name="connsiteX8" fmla="*/ 3411215 w 3481139"/>
                <a:gd name="connsiteY8" fmla="*/ 1492067 h 2928886"/>
                <a:gd name="connsiteX9" fmla="*/ 3306857 w 3481139"/>
                <a:gd name="connsiteY9" fmla="*/ 2839295 h 2928886"/>
                <a:gd name="connsiteX10" fmla="*/ 3261670 w 3481139"/>
                <a:gd name="connsiteY10" fmla="*/ 2928886 h 2928886"/>
                <a:gd name="connsiteX11" fmla="*/ 2774329 w 3481139"/>
                <a:gd name="connsiteY11" fmla="*/ 2928886 h 2928886"/>
                <a:gd name="connsiteX12" fmla="*/ 2854316 w 3481139"/>
                <a:gd name="connsiteY12" fmla="*/ 2802203 h 2928886"/>
                <a:gd name="connsiteX13" fmla="*/ 3046067 w 3481139"/>
                <a:gd name="connsiteY13" fmla="*/ 2229848 h 2928886"/>
                <a:gd name="connsiteX14" fmla="*/ 3004330 w 3481139"/>
                <a:gd name="connsiteY14" fmla="*/ 1601092 h 2928886"/>
                <a:gd name="connsiteX15" fmla="*/ 2759775 w 3481139"/>
                <a:gd name="connsiteY15" fmla="*/ 1081112 h 2928886"/>
                <a:gd name="connsiteX16" fmla="*/ 2367007 w 3481139"/>
                <a:gd name="connsiteY16" fmla="*/ 695245 h 2928886"/>
                <a:gd name="connsiteX17" fmla="*/ 1765861 w 3481139"/>
                <a:gd name="connsiteY17" fmla="*/ 445951 h 2928886"/>
                <a:gd name="connsiteX18" fmla="*/ 1100322 w 3481139"/>
                <a:gd name="connsiteY18" fmla="*/ 473271 h 2928886"/>
                <a:gd name="connsiteX19" fmla="*/ 566662 w 3481139"/>
                <a:gd name="connsiteY19" fmla="*/ 1085790 h 2928886"/>
                <a:gd name="connsiteX20" fmla="*/ 431916 w 3481139"/>
                <a:gd name="connsiteY20" fmla="*/ 1338236 h 2928886"/>
                <a:gd name="connsiteX21" fmla="*/ 66359 w 3481139"/>
                <a:gd name="connsiteY21" fmla="*/ 1786460 h 2928886"/>
                <a:gd name="connsiteX22" fmla="*/ 1807 w 3481139"/>
                <a:gd name="connsiteY22" fmla="*/ 1848695 h 2928886"/>
                <a:gd name="connsiteX23" fmla="*/ 0 w 3481139"/>
                <a:gd name="connsiteY23" fmla="*/ 1850695 h 2928886"/>
                <a:gd name="connsiteX24" fmla="*/ 0 w 3481139"/>
                <a:gd name="connsiteY24" fmla="*/ 1233485 h 2928886"/>
                <a:gd name="connsiteX25" fmla="*/ 18046 w 3481139"/>
                <a:gd name="connsiteY25" fmla="*/ 1208183 h 2928886"/>
                <a:gd name="connsiteX26" fmla="*/ 65393 w 3481139"/>
                <a:gd name="connsiteY26" fmla="*/ 1130865 h 2928886"/>
                <a:gd name="connsiteX27" fmla="*/ 991384 w 3481139"/>
                <a:gd name="connsiteY27" fmla="*/ 66436 h 2928886"/>
                <a:gd name="connsiteX28" fmla="*/ 1421035 w 3481139"/>
                <a:gd name="connsiteY28" fmla="*/ 1378 h 292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481139" h="2928886">
                  <a:moveTo>
                    <a:pt x="0" y="2454676"/>
                  </a:moveTo>
                  <a:lnTo>
                    <a:pt x="23037" y="2524361"/>
                  </a:lnTo>
                  <a:cubicBezTo>
                    <a:pt x="42843" y="2573572"/>
                    <a:pt x="66005" y="2622232"/>
                    <a:pt x="92498" y="2670254"/>
                  </a:cubicBezTo>
                  <a:cubicBezTo>
                    <a:pt x="117915" y="2716294"/>
                    <a:pt x="146441" y="2761645"/>
                    <a:pt x="177819" y="2806016"/>
                  </a:cubicBezTo>
                  <a:lnTo>
                    <a:pt x="274733" y="2928886"/>
                  </a:lnTo>
                  <a:lnTo>
                    <a:pt x="0" y="2928886"/>
                  </a:lnTo>
                  <a:close/>
                  <a:moveTo>
                    <a:pt x="1421035" y="1378"/>
                  </a:moveTo>
                  <a:cubicBezTo>
                    <a:pt x="1848323" y="-14790"/>
                    <a:pt x="2262193" y="111988"/>
                    <a:pt x="2605678" y="348168"/>
                  </a:cubicBezTo>
                  <a:cubicBezTo>
                    <a:pt x="2986690" y="610157"/>
                    <a:pt x="3281171" y="1006736"/>
                    <a:pt x="3411215" y="1492067"/>
                  </a:cubicBezTo>
                  <a:cubicBezTo>
                    <a:pt x="3536497" y="1959627"/>
                    <a:pt x="3488465" y="2432119"/>
                    <a:pt x="3306857" y="2839295"/>
                  </a:cubicBezTo>
                  <a:lnTo>
                    <a:pt x="3261670" y="2928886"/>
                  </a:lnTo>
                  <a:lnTo>
                    <a:pt x="2774329" y="2928886"/>
                  </a:lnTo>
                  <a:lnTo>
                    <a:pt x="2854316" y="2802203"/>
                  </a:lnTo>
                  <a:cubicBezTo>
                    <a:pt x="2954670" y="2624813"/>
                    <a:pt x="3019198" y="2432241"/>
                    <a:pt x="3046067" y="2229848"/>
                  </a:cubicBezTo>
                  <a:cubicBezTo>
                    <a:pt x="3073918" y="2019997"/>
                    <a:pt x="3059887" y="1808433"/>
                    <a:pt x="3004330" y="1601092"/>
                  </a:cubicBezTo>
                  <a:cubicBezTo>
                    <a:pt x="2953824" y="1412601"/>
                    <a:pt x="2871570" y="1237702"/>
                    <a:pt x="2759775" y="1081112"/>
                  </a:cubicBezTo>
                  <a:cubicBezTo>
                    <a:pt x="2651938" y="930074"/>
                    <a:pt x="2519787" y="800304"/>
                    <a:pt x="2367007" y="695245"/>
                  </a:cubicBezTo>
                  <a:cubicBezTo>
                    <a:pt x="2186422" y="571040"/>
                    <a:pt x="1978537" y="484889"/>
                    <a:pt x="1765861" y="445951"/>
                  </a:cubicBezTo>
                  <a:cubicBezTo>
                    <a:pt x="1543705" y="405264"/>
                    <a:pt x="1319800" y="414462"/>
                    <a:pt x="1100322" y="473271"/>
                  </a:cubicBezTo>
                  <a:cubicBezTo>
                    <a:pt x="859826" y="537712"/>
                    <a:pt x="751918" y="727591"/>
                    <a:pt x="566662" y="1085790"/>
                  </a:cubicBezTo>
                  <a:cubicBezTo>
                    <a:pt x="524297" y="1167705"/>
                    <a:pt x="480498" y="1252403"/>
                    <a:pt x="431916" y="1338236"/>
                  </a:cubicBezTo>
                  <a:cubicBezTo>
                    <a:pt x="304892" y="1562816"/>
                    <a:pt x="167019" y="1692123"/>
                    <a:pt x="66359" y="1786460"/>
                  </a:cubicBezTo>
                  <a:cubicBezTo>
                    <a:pt x="41685" y="1809641"/>
                    <a:pt x="19588" y="1830368"/>
                    <a:pt x="1807" y="1848695"/>
                  </a:cubicBezTo>
                  <a:lnTo>
                    <a:pt x="0" y="1850695"/>
                  </a:lnTo>
                  <a:lnTo>
                    <a:pt x="0" y="1233485"/>
                  </a:lnTo>
                  <a:lnTo>
                    <a:pt x="18046" y="1208183"/>
                  </a:lnTo>
                  <a:cubicBezTo>
                    <a:pt x="33947" y="1184196"/>
                    <a:pt x="49756" y="1158514"/>
                    <a:pt x="65393" y="1130865"/>
                  </a:cubicBezTo>
                  <a:cubicBezTo>
                    <a:pt x="315656" y="688463"/>
                    <a:pt x="466320" y="207127"/>
                    <a:pt x="991384" y="66436"/>
                  </a:cubicBezTo>
                  <a:cubicBezTo>
                    <a:pt x="1134686" y="28039"/>
                    <a:pt x="1278606" y="6767"/>
                    <a:pt x="1421035" y="137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53" name="Freeform: Shape 1052">
              <a:extLst>
                <a:ext uri="{FF2B5EF4-FFF2-40B4-BE49-F238E27FC236}">
                  <a16:creationId xmlns:a16="http://schemas.microsoft.com/office/drawing/2014/main" id="{A97410C4-9F35-480D-AF41-9881677BA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3804226"/>
              <a:ext cx="3664532" cy="3063253"/>
            </a:xfrm>
            <a:custGeom>
              <a:avLst/>
              <a:gdLst>
                <a:gd name="connsiteX0" fmla="*/ 1589544 w 3664532"/>
                <a:gd name="connsiteY0" fmla="*/ 1348 h 3063253"/>
                <a:gd name="connsiteX1" fmla="*/ 3592316 w 3664532"/>
                <a:gd name="connsiteY1" fmla="*/ 1577908 h 3063253"/>
                <a:gd name="connsiteX2" fmla="*/ 3464985 w 3664532"/>
                <a:gd name="connsiteY2" fmla="*/ 3019497 h 3063253"/>
                <a:gd name="connsiteX3" fmla="*/ 3441980 w 3664532"/>
                <a:gd name="connsiteY3" fmla="*/ 3063253 h 3063253"/>
                <a:gd name="connsiteX4" fmla="*/ 3180670 w 3664532"/>
                <a:gd name="connsiteY4" fmla="*/ 3063253 h 3063253"/>
                <a:gd name="connsiteX5" fmla="*/ 3224136 w 3664532"/>
                <a:gd name="connsiteY5" fmla="*/ 2966554 h 3063253"/>
                <a:gd name="connsiteX6" fmla="*/ 3355620 w 3664532"/>
                <a:gd name="connsiteY6" fmla="*/ 2437076 h 3063253"/>
                <a:gd name="connsiteX7" fmla="*/ 3363467 w 3664532"/>
                <a:gd name="connsiteY7" fmla="*/ 2076633 h 3063253"/>
                <a:gd name="connsiteX8" fmla="*/ 3304293 w 3664532"/>
                <a:gd name="connsiteY8" fmla="*/ 1722087 h 3063253"/>
                <a:gd name="connsiteX9" fmla="*/ 3182877 w 3664532"/>
                <a:gd name="connsiteY9" fmla="*/ 1384217 h 3063253"/>
                <a:gd name="connsiteX10" fmla="*/ 3001025 w 3664532"/>
                <a:gd name="connsiteY10" fmla="*/ 1074386 h 3063253"/>
                <a:gd name="connsiteX11" fmla="*/ 2477205 w 3664532"/>
                <a:gd name="connsiteY11" fmla="*/ 580474 h 3063253"/>
                <a:gd name="connsiteX12" fmla="*/ 1798691 w 3664532"/>
                <a:gd name="connsiteY12" fmla="*/ 315283 h 3063253"/>
                <a:gd name="connsiteX13" fmla="*/ 1753281 w 3664532"/>
                <a:gd name="connsiteY13" fmla="*/ 307175 h 3063253"/>
                <a:gd name="connsiteX14" fmla="*/ 1730532 w 3664532"/>
                <a:gd name="connsiteY14" fmla="*/ 303097 h 3063253"/>
                <a:gd name="connsiteX15" fmla="*/ 1707599 w 3664532"/>
                <a:gd name="connsiteY15" fmla="*/ 300231 h 3063253"/>
                <a:gd name="connsiteX16" fmla="*/ 1661716 w 3664532"/>
                <a:gd name="connsiteY16" fmla="*/ 294430 h 3063253"/>
                <a:gd name="connsiteX17" fmla="*/ 1615761 w 3664532"/>
                <a:gd name="connsiteY17" fmla="*/ 289448 h 3063253"/>
                <a:gd name="connsiteX18" fmla="*/ 1523276 w 3664532"/>
                <a:gd name="connsiteY18" fmla="*/ 282763 h 3063253"/>
                <a:gd name="connsiteX19" fmla="*/ 1430359 w 3664532"/>
                <a:gd name="connsiteY19" fmla="*/ 280699 h 3063253"/>
                <a:gd name="connsiteX20" fmla="*/ 1059060 w 3664532"/>
                <a:gd name="connsiteY20" fmla="*/ 318854 h 3063253"/>
                <a:gd name="connsiteX21" fmla="*/ 1012987 w 3664532"/>
                <a:gd name="connsiteY21" fmla="*/ 328075 h 3063253"/>
                <a:gd name="connsiteX22" fmla="*/ 968530 w 3664532"/>
                <a:gd name="connsiteY22" fmla="*/ 339260 h 3063253"/>
                <a:gd name="connsiteX23" fmla="*/ 924773 w 3664532"/>
                <a:gd name="connsiteY23" fmla="*/ 352511 h 3063253"/>
                <a:gd name="connsiteX24" fmla="*/ 881731 w 3664532"/>
                <a:gd name="connsiteY24" fmla="*/ 367896 h 3063253"/>
                <a:gd name="connsiteX25" fmla="*/ 839561 w 3664532"/>
                <a:gd name="connsiteY25" fmla="*/ 385444 h 3063253"/>
                <a:gd name="connsiteX26" fmla="*/ 798365 w 3664532"/>
                <a:gd name="connsiteY26" fmla="*/ 405276 h 3063253"/>
                <a:gd name="connsiteX27" fmla="*/ 758403 w 3664532"/>
                <a:gd name="connsiteY27" fmla="*/ 427539 h 3063253"/>
                <a:gd name="connsiteX28" fmla="*/ 719600 w 3664532"/>
                <a:gd name="connsiteY28" fmla="*/ 451961 h 3063253"/>
                <a:gd name="connsiteX29" fmla="*/ 577562 w 3664532"/>
                <a:gd name="connsiteY29" fmla="*/ 569522 h 3063253"/>
                <a:gd name="connsiteX30" fmla="*/ 456753 w 3664532"/>
                <a:gd name="connsiteY30" fmla="*/ 712062 h 3063253"/>
                <a:gd name="connsiteX31" fmla="*/ 353265 w 3664532"/>
                <a:gd name="connsiteY31" fmla="*/ 870162 h 3063253"/>
                <a:gd name="connsiteX32" fmla="*/ 305715 w 3664532"/>
                <a:gd name="connsiteY32" fmla="*/ 952522 h 3063253"/>
                <a:gd name="connsiteX33" fmla="*/ 260078 w 3664532"/>
                <a:gd name="connsiteY33" fmla="*/ 1036331 h 3063253"/>
                <a:gd name="connsiteX34" fmla="*/ 170320 w 3664532"/>
                <a:gd name="connsiteY34" fmla="*/ 1205796 h 3063253"/>
                <a:gd name="connsiteX35" fmla="*/ 124857 w 3664532"/>
                <a:gd name="connsiteY35" fmla="*/ 1290794 h 3063253"/>
                <a:gd name="connsiteX36" fmla="*/ 77228 w 3664532"/>
                <a:gd name="connsiteY36" fmla="*/ 1375573 h 3063253"/>
                <a:gd name="connsiteX37" fmla="*/ 23967 w 3664532"/>
                <a:gd name="connsiteY37" fmla="*/ 1458613 h 3063253"/>
                <a:gd name="connsiteX38" fmla="*/ 0 w 3664532"/>
                <a:gd name="connsiteY38" fmla="*/ 1490102 h 3063253"/>
                <a:gd name="connsiteX39" fmla="*/ 0 w 3664532"/>
                <a:gd name="connsiteY39" fmla="*/ 600302 h 3063253"/>
                <a:gd name="connsiteX40" fmla="*/ 7155 w 3664532"/>
                <a:gd name="connsiteY40" fmla="*/ 592928 h 3063253"/>
                <a:gd name="connsiteX41" fmla="*/ 940651 w 3664532"/>
                <a:gd name="connsiteY41" fmla="*/ 75740 h 3063253"/>
                <a:gd name="connsiteX42" fmla="*/ 1589544 w 3664532"/>
                <a:gd name="connsiteY42" fmla="*/ 1348 h 3063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664532" h="3063253">
                  <a:moveTo>
                    <a:pt x="1589544" y="1348"/>
                  </a:moveTo>
                  <a:cubicBezTo>
                    <a:pt x="2513808" y="33842"/>
                    <a:pt x="3344091" y="651520"/>
                    <a:pt x="3592316" y="1577908"/>
                  </a:cubicBezTo>
                  <a:cubicBezTo>
                    <a:pt x="3725976" y="2076733"/>
                    <a:pt x="3668729" y="2582423"/>
                    <a:pt x="3464985" y="3019497"/>
                  </a:cubicBezTo>
                  <a:lnTo>
                    <a:pt x="3441980" y="3063253"/>
                  </a:lnTo>
                  <a:lnTo>
                    <a:pt x="3180670" y="3063253"/>
                  </a:lnTo>
                  <a:lnTo>
                    <a:pt x="3224136" y="2966554"/>
                  </a:lnTo>
                  <a:cubicBezTo>
                    <a:pt x="3291771" y="2795537"/>
                    <a:pt x="3335430" y="2617005"/>
                    <a:pt x="3355620" y="2437076"/>
                  </a:cubicBezTo>
                  <a:cubicBezTo>
                    <a:pt x="3368996" y="2317218"/>
                    <a:pt x="3372310" y="2196423"/>
                    <a:pt x="3363467" y="2076633"/>
                  </a:cubicBezTo>
                  <a:cubicBezTo>
                    <a:pt x="3354557" y="1956861"/>
                    <a:pt x="3334732" y="1838125"/>
                    <a:pt x="3304293" y="1722087"/>
                  </a:cubicBezTo>
                  <a:cubicBezTo>
                    <a:pt x="3274126" y="1605975"/>
                    <a:pt x="3233351" y="1492852"/>
                    <a:pt x="3182877" y="1384217"/>
                  </a:cubicBezTo>
                  <a:cubicBezTo>
                    <a:pt x="3132588" y="1275460"/>
                    <a:pt x="3071047" y="1171897"/>
                    <a:pt x="3001025" y="1074386"/>
                  </a:cubicBezTo>
                  <a:cubicBezTo>
                    <a:pt x="2860378" y="879817"/>
                    <a:pt x="2682723" y="710135"/>
                    <a:pt x="2477205" y="580474"/>
                  </a:cubicBezTo>
                  <a:cubicBezTo>
                    <a:pt x="2271686" y="450814"/>
                    <a:pt x="2040125" y="361195"/>
                    <a:pt x="1798691" y="315283"/>
                  </a:cubicBezTo>
                  <a:lnTo>
                    <a:pt x="1753281" y="307175"/>
                  </a:lnTo>
                  <a:lnTo>
                    <a:pt x="1730532" y="303097"/>
                  </a:lnTo>
                  <a:lnTo>
                    <a:pt x="1707599" y="300231"/>
                  </a:lnTo>
                  <a:lnTo>
                    <a:pt x="1661716" y="294430"/>
                  </a:lnTo>
                  <a:cubicBezTo>
                    <a:pt x="1646462" y="292559"/>
                    <a:pt x="1631149" y="290194"/>
                    <a:pt x="1615761" y="289448"/>
                  </a:cubicBezTo>
                  <a:cubicBezTo>
                    <a:pt x="1584975" y="287377"/>
                    <a:pt x="1554157" y="284371"/>
                    <a:pt x="1523276" y="282763"/>
                  </a:cubicBezTo>
                  <a:lnTo>
                    <a:pt x="1430359" y="280699"/>
                  </a:lnTo>
                  <a:cubicBezTo>
                    <a:pt x="1306331" y="281594"/>
                    <a:pt x="1181785" y="294109"/>
                    <a:pt x="1059060" y="318854"/>
                  </a:cubicBezTo>
                  <a:lnTo>
                    <a:pt x="1012987" y="328075"/>
                  </a:lnTo>
                  <a:cubicBezTo>
                    <a:pt x="998030" y="331646"/>
                    <a:pt x="983384" y="335571"/>
                    <a:pt x="968530" y="339260"/>
                  </a:cubicBezTo>
                  <a:cubicBezTo>
                    <a:pt x="953853" y="343338"/>
                    <a:pt x="939377" y="348162"/>
                    <a:pt x="924773" y="352511"/>
                  </a:cubicBezTo>
                  <a:cubicBezTo>
                    <a:pt x="910278" y="357266"/>
                    <a:pt x="896136" y="362800"/>
                    <a:pt x="881731" y="367896"/>
                  </a:cubicBezTo>
                  <a:cubicBezTo>
                    <a:pt x="867590" y="373428"/>
                    <a:pt x="853698" y="379622"/>
                    <a:pt x="839561" y="385444"/>
                  </a:cubicBezTo>
                  <a:cubicBezTo>
                    <a:pt x="825810" y="391891"/>
                    <a:pt x="812130" y="398609"/>
                    <a:pt x="798365" y="405276"/>
                  </a:cubicBezTo>
                  <a:cubicBezTo>
                    <a:pt x="785090" y="412685"/>
                    <a:pt x="771605" y="419858"/>
                    <a:pt x="758403" y="427539"/>
                  </a:cubicBezTo>
                  <a:cubicBezTo>
                    <a:pt x="745548" y="435706"/>
                    <a:pt x="732259" y="443337"/>
                    <a:pt x="719600" y="451961"/>
                  </a:cubicBezTo>
                  <a:cubicBezTo>
                    <a:pt x="668664" y="485885"/>
                    <a:pt x="621352" y="525741"/>
                    <a:pt x="577562" y="569522"/>
                  </a:cubicBezTo>
                  <a:cubicBezTo>
                    <a:pt x="534000" y="613606"/>
                    <a:pt x="493580" y="661281"/>
                    <a:pt x="456753" y="712062"/>
                  </a:cubicBezTo>
                  <a:cubicBezTo>
                    <a:pt x="419754" y="762744"/>
                    <a:pt x="385485" y="815747"/>
                    <a:pt x="353265" y="870162"/>
                  </a:cubicBezTo>
                  <a:cubicBezTo>
                    <a:pt x="337069" y="897321"/>
                    <a:pt x="321168" y="924763"/>
                    <a:pt x="305715" y="952522"/>
                  </a:cubicBezTo>
                  <a:cubicBezTo>
                    <a:pt x="290262" y="980281"/>
                    <a:pt x="275152" y="1008238"/>
                    <a:pt x="260078" y="1036331"/>
                  </a:cubicBezTo>
                  <a:cubicBezTo>
                    <a:pt x="229846" y="1092467"/>
                    <a:pt x="200339" y="1149135"/>
                    <a:pt x="170320" y="1205796"/>
                  </a:cubicBezTo>
                  <a:lnTo>
                    <a:pt x="124857" y="1290794"/>
                  </a:lnTo>
                  <a:cubicBezTo>
                    <a:pt x="109549" y="1319095"/>
                    <a:pt x="94118" y="1347211"/>
                    <a:pt x="77228" y="1375573"/>
                  </a:cubicBezTo>
                  <a:cubicBezTo>
                    <a:pt x="60776" y="1403944"/>
                    <a:pt x="42932" y="1431630"/>
                    <a:pt x="23967" y="1458613"/>
                  </a:cubicBezTo>
                  <a:lnTo>
                    <a:pt x="0" y="1490102"/>
                  </a:lnTo>
                  <a:lnTo>
                    <a:pt x="0" y="600302"/>
                  </a:lnTo>
                  <a:lnTo>
                    <a:pt x="7155" y="592928"/>
                  </a:lnTo>
                  <a:cubicBezTo>
                    <a:pt x="261918" y="354349"/>
                    <a:pt x="578478" y="172784"/>
                    <a:pt x="940651" y="75740"/>
                  </a:cubicBezTo>
                  <a:cubicBezTo>
                    <a:pt x="1157955" y="17514"/>
                    <a:pt x="1376252" y="-6151"/>
                    <a:pt x="1589544" y="134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Content Placeholder 5">
            <a:extLst>
              <a:ext uri="{FF2B5EF4-FFF2-40B4-BE49-F238E27FC236}">
                <a16:creationId xmlns:a16="http://schemas.microsoft.com/office/drawing/2014/main" id="{6FA3E5EB-1994-0B9B-FD98-2DFA74F3139E}"/>
              </a:ext>
            </a:extLst>
          </p:cNvPr>
          <p:cNvSpPr>
            <a:spLocks noGrp="1"/>
          </p:cNvSpPr>
          <p:nvPr>
            <p:ph idx="1"/>
          </p:nvPr>
        </p:nvSpPr>
        <p:spPr>
          <a:xfrm>
            <a:off x="6734684" y="2437029"/>
            <a:ext cx="4333468" cy="3639289"/>
          </a:xfrm>
        </p:spPr>
        <p:txBody>
          <a:bodyPr anchor="ctr">
            <a:normAutofit/>
          </a:bodyPr>
          <a:lstStyle/>
          <a:p>
            <a:pPr>
              <a:spcAft>
                <a:spcPts val="800"/>
              </a:spcAft>
            </a:pPr>
            <a:r>
              <a:rPr lang="en-GB" sz="1800" kern="0" dirty="0">
                <a:solidFill>
                  <a:schemeClr val="tx2"/>
                </a:solidFill>
                <a:effectLst/>
                <a:latin typeface="Aptos Narrow" panose="020B0004020202020204" pitchFamily="34" charset="0"/>
                <a:ea typeface="Times New Roman" panose="02020603050405020304" pitchFamily="18" charset="0"/>
                <a:cs typeface="Times New Roman" panose="02020603050405020304" pitchFamily="18" charset="0"/>
              </a:rPr>
              <a:t>Pick up from Station following a scenic train ride from central London </a:t>
            </a:r>
            <a:endParaRPr lang="en-GB" sz="1800" kern="100" dirty="0">
              <a:solidFill>
                <a:schemeClr val="tx2"/>
              </a:solidFill>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solidFill>
                  <a:schemeClr val="tx2"/>
                </a:solidFill>
                <a:effectLst/>
                <a:latin typeface="Aptos Narrow" panose="020B0004020202020204" pitchFamily="34" charset="0"/>
                <a:ea typeface="Times New Roman" panose="02020603050405020304" pitchFamily="18" charset="0"/>
                <a:cs typeface="Times New Roman" panose="02020603050405020304" pitchFamily="18" charset="0"/>
              </a:rPr>
              <a:t>Arrive at hotel (Old Rectory Hastings) </a:t>
            </a:r>
            <a:endParaRPr lang="en-GB" sz="1800" kern="100" dirty="0">
              <a:solidFill>
                <a:schemeClr val="tx2"/>
              </a:solidFill>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solidFill>
                  <a:schemeClr val="tx2"/>
                </a:solidFill>
                <a:effectLst/>
                <a:latin typeface="Aptos Narrow" panose="020B0004020202020204" pitchFamily="34" charset="0"/>
                <a:ea typeface="Times New Roman" panose="02020603050405020304" pitchFamily="18" charset="0"/>
                <a:cs typeface="Times New Roman" panose="02020603050405020304" pitchFamily="18" charset="0"/>
              </a:rPr>
              <a:t>Welcome Dinner</a:t>
            </a:r>
            <a:endParaRPr lang="en-GB" sz="1800" kern="100" dirty="0">
              <a:solidFill>
                <a:schemeClr val="tx2"/>
              </a:solidFill>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solidFill>
                  <a:schemeClr val="tx2"/>
                </a:solidFill>
                <a:effectLst/>
                <a:latin typeface="Aptos Narrow" panose="020B0004020202020204" pitchFamily="34" charset="0"/>
                <a:ea typeface="Times New Roman" panose="02020603050405020304" pitchFamily="18" charset="0"/>
                <a:cs typeface="Times New Roman" panose="02020603050405020304" pitchFamily="18" charset="0"/>
              </a:rPr>
              <a:t>Tasting menu with local ingredients and accompanying wines</a:t>
            </a:r>
            <a:endParaRPr lang="en-GB" sz="1800" kern="100" dirty="0">
              <a:solidFill>
                <a:schemeClr val="tx2"/>
              </a:solidFill>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solidFill>
                  <a:schemeClr val="tx2"/>
                </a:solidFill>
                <a:effectLst/>
                <a:latin typeface="Aptos Narrow" panose="020B0004020202020204" pitchFamily="34" charset="0"/>
                <a:ea typeface="Times New Roman" panose="02020603050405020304" pitchFamily="18" charset="0"/>
                <a:cs typeface="Times New Roman" panose="02020603050405020304" pitchFamily="18" charset="0"/>
              </a:rPr>
              <a:t>Spa treatments available at hotel if arrive early </a:t>
            </a:r>
          </a:p>
          <a:p>
            <a:pPr>
              <a:spcAft>
                <a:spcPts val="800"/>
              </a:spcAft>
            </a:pPr>
            <a:r>
              <a:rPr lang="en-GB" sz="1800" kern="0" dirty="0">
                <a:solidFill>
                  <a:schemeClr val="tx2"/>
                </a:solidFill>
                <a:latin typeface="Aptos Narrow" panose="020B0004020202020204" pitchFamily="34" charset="0"/>
                <a:ea typeface="Aptos" panose="020B0004020202020204" pitchFamily="34" charset="0"/>
                <a:cs typeface="Times New Roman" panose="02020603050405020304" pitchFamily="18" charset="0"/>
              </a:rPr>
              <a:t>Overnight stay at hotel (night 1) </a:t>
            </a:r>
            <a:endParaRPr lang="en-GB" sz="1800" kern="100" dirty="0">
              <a:solidFill>
                <a:schemeClr val="tx2"/>
              </a:solidFill>
              <a:effectLst/>
              <a:latin typeface="Aptos" panose="020B0004020202020204" pitchFamily="34" charset="0"/>
              <a:ea typeface="Aptos" panose="020B0004020202020204" pitchFamily="34" charset="0"/>
              <a:cs typeface="Times New Roman" panose="02020603050405020304" pitchFamily="18" charset="0"/>
            </a:endParaRPr>
          </a:p>
          <a:p>
            <a:pPr marL="0" indent="0">
              <a:spcAft>
                <a:spcPts val="800"/>
              </a:spcAft>
              <a:buNone/>
            </a:pPr>
            <a:endParaRPr lang="en-GB" sz="1800" kern="100" dirty="0">
              <a:solidFill>
                <a:schemeClr val="tx2"/>
              </a:solidFill>
              <a:effectLst/>
              <a:latin typeface="Aptos" panose="020B0004020202020204" pitchFamily="34" charset="0"/>
              <a:ea typeface="Aptos" panose="020B0004020202020204" pitchFamily="34" charset="0"/>
              <a:cs typeface="Times New Roman" panose="02020603050405020304" pitchFamily="18" charset="0"/>
            </a:endParaRPr>
          </a:p>
          <a:p>
            <a:endParaRPr lang="en-GB" sz="1800" dirty="0">
              <a:solidFill>
                <a:schemeClr val="tx2"/>
              </a:solidFill>
            </a:endParaRPr>
          </a:p>
        </p:txBody>
      </p:sp>
      <p:sp>
        <p:nvSpPr>
          <p:cNvPr id="2" name="Title 1">
            <a:extLst>
              <a:ext uri="{FF2B5EF4-FFF2-40B4-BE49-F238E27FC236}">
                <a16:creationId xmlns:a16="http://schemas.microsoft.com/office/drawing/2014/main" id="{1952E3E5-7A6A-A1B8-643C-278E87135BA1}"/>
              </a:ext>
            </a:extLst>
          </p:cNvPr>
          <p:cNvSpPr>
            <a:spLocks noGrp="1"/>
          </p:cNvSpPr>
          <p:nvPr>
            <p:ph type="title"/>
          </p:nvPr>
        </p:nvSpPr>
        <p:spPr>
          <a:xfrm>
            <a:off x="7462520" y="-2581733"/>
            <a:ext cx="2453640" cy="259221"/>
          </a:xfrm>
        </p:spPr>
        <p:txBody>
          <a:bodyPr>
            <a:normAutofit/>
          </a:bodyPr>
          <a:lstStyle/>
          <a:p>
            <a:r>
              <a:rPr lang="en-GB" sz="1100"/>
              <a:t>Day 1 </a:t>
            </a:r>
          </a:p>
        </p:txBody>
      </p:sp>
      <p:sp>
        <p:nvSpPr>
          <p:cNvPr id="8" name="TextBox 7">
            <a:extLst>
              <a:ext uri="{FF2B5EF4-FFF2-40B4-BE49-F238E27FC236}">
                <a16:creationId xmlns:a16="http://schemas.microsoft.com/office/drawing/2014/main" id="{D3CAE8EE-79D6-0800-BF0A-11A29E9FB557}"/>
              </a:ext>
            </a:extLst>
          </p:cNvPr>
          <p:cNvSpPr txBox="1"/>
          <p:nvPr/>
        </p:nvSpPr>
        <p:spPr>
          <a:xfrm>
            <a:off x="5120640" y="1475705"/>
            <a:ext cx="6746240" cy="523220"/>
          </a:xfrm>
          <a:prstGeom prst="rect">
            <a:avLst/>
          </a:prstGeom>
          <a:noFill/>
        </p:spPr>
        <p:txBody>
          <a:bodyPr wrap="square" rtlCol="0">
            <a:spAutoFit/>
          </a:bodyPr>
          <a:lstStyle/>
          <a:p>
            <a:r>
              <a:rPr lang="en-GB" sz="2800" b="1" dirty="0"/>
              <a:t>Day 1  </a:t>
            </a:r>
          </a:p>
        </p:txBody>
      </p:sp>
      <p:pic>
        <p:nvPicPr>
          <p:cNvPr id="9" name="Picture 8" descr="A logo with a wing and text&#10;&#10;Description automatically generated">
            <a:extLst>
              <a:ext uri="{FF2B5EF4-FFF2-40B4-BE49-F238E27FC236}">
                <a16:creationId xmlns:a16="http://schemas.microsoft.com/office/drawing/2014/main" id="{7D34B9B3-3B0A-1348-29CC-93EE2E9CB9E8}"/>
              </a:ext>
            </a:extLst>
          </p:cNvPr>
          <p:cNvPicPr>
            <a:picLocks noChangeAspect="1"/>
          </p:cNvPicPr>
          <p:nvPr/>
        </p:nvPicPr>
        <p:blipFill rotWithShape="1">
          <a:blip r:embed="rId5">
            <a:extLst>
              <a:ext uri="{28A0092B-C50C-407E-A947-70E740481C1C}">
                <a14:useLocalDpi xmlns:a14="http://schemas.microsoft.com/office/drawing/2010/main" val="0"/>
              </a:ext>
            </a:extLst>
          </a:blip>
          <a:srcRect l="2837" t="18129" r="3222" b="22430"/>
          <a:stretch/>
        </p:blipFill>
        <p:spPr>
          <a:xfrm>
            <a:off x="-16016" y="-67483"/>
            <a:ext cx="1408819" cy="524684"/>
          </a:xfrm>
          <a:prstGeom prst="rect">
            <a:avLst/>
          </a:prstGeom>
        </p:spPr>
      </p:pic>
      <p:pic>
        <p:nvPicPr>
          <p:cNvPr id="10" name="Picture 9" descr="A green and grey text on a black background&#10;&#10;Description automatically generated">
            <a:extLst>
              <a:ext uri="{FF2B5EF4-FFF2-40B4-BE49-F238E27FC236}">
                <a16:creationId xmlns:a16="http://schemas.microsoft.com/office/drawing/2014/main" id="{5AA3039E-CAB8-89C3-DC11-E0F4B388C4F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99750" y="165736"/>
            <a:ext cx="2809370" cy="447531"/>
          </a:xfrm>
          <a:prstGeom prst="rect">
            <a:avLst/>
          </a:prstGeom>
        </p:spPr>
      </p:pic>
    </p:spTree>
    <p:extLst>
      <p:ext uri="{BB962C8B-B14F-4D97-AF65-F5344CB8AC3E}">
        <p14:creationId xmlns:p14="http://schemas.microsoft.com/office/powerpoint/2010/main" val="3221852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21F58-F564-429B-492B-6A8FBF8F9B3D}"/>
              </a:ext>
            </a:extLst>
          </p:cNvPr>
          <p:cNvSpPr>
            <a:spLocks noGrp="1"/>
          </p:cNvSpPr>
          <p:nvPr>
            <p:ph type="title"/>
          </p:nvPr>
        </p:nvSpPr>
        <p:spPr>
          <a:xfrm>
            <a:off x="776479" y="503433"/>
            <a:ext cx="3550919" cy="810079"/>
          </a:xfrm>
        </p:spPr>
        <p:txBody>
          <a:bodyPr>
            <a:normAutofit/>
          </a:bodyPr>
          <a:lstStyle/>
          <a:p>
            <a:r>
              <a:rPr lang="en-GB" sz="2800" b="1" dirty="0"/>
              <a:t>Day 2</a:t>
            </a:r>
          </a:p>
        </p:txBody>
      </p:sp>
      <p:sp>
        <p:nvSpPr>
          <p:cNvPr id="3" name="Content Placeholder 2">
            <a:extLst>
              <a:ext uri="{FF2B5EF4-FFF2-40B4-BE49-F238E27FC236}">
                <a16:creationId xmlns:a16="http://schemas.microsoft.com/office/drawing/2014/main" id="{B3D29A46-B143-6E6D-272A-D3E719EED694}"/>
              </a:ext>
            </a:extLst>
          </p:cNvPr>
          <p:cNvSpPr>
            <a:spLocks noGrp="1"/>
          </p:cNvSpPr>
          <p:nvPr>
            <p:ph idx="1"/>
          </p:nvPr>
        </p:nvSpPr>
        <p:spPr>
          <a:xfrm>
            <a:off x="464823" y="1037210"/>
            <a:ext cx="5313676" cy="2978525"/>
          </a:xfrm>
        </p:spPr>
        <p:txBody>
          <a:bodyPr>
            <a:normAutofit lnSpcReduction="10000"/>
          </a:bodyPr>
          <a:lstStyle/>
          <a:p>
            <a:pPr marL="0" indent="0">
              <a:spcAft>
                <a:spcPts val="800"/>
              </a:spcAft>
              <a:buNone/>
            </a:pP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latin typeface="Aptos Narrow" panose="020B0004020202020204" pitchFamily="34" charset="0"/>
                <a:ea typeface="Aptos" panose="020B0004020202020204" pitchFamily="34" charset="0"/>
                <a:cs typeface="Times New Roman" panose="02020603050405020304" pitchFamily="18" charset="0"/>
              </a:rPr>
              <a:t>Pick up from hotel after breakfast </a:t>
            </a:r>
          </a:p>
          <a:p>
            <a:pPr>
              <a:spcAft>
                <a:spcPts val="800"/>
              </a:spcAft>
            </a:pPr>
            <a:r>
              <a:rPr lang="en-GB" sz="1800" kern="0" dirty="0">
                <a:effectLst/>
                <a:latin typeface="Aptos Narrow" panose="020B0004020202020204" pitchFamily="34" charset="0"/>
                <a:ea typeface="Times New Roman" panose="02020603050405020304" pitchFamily="18" charset="0"/>
                <a:cs typeface="Times New Roman" panose="02020603050405020304" pitchFamily="18" charset="0"/>
              </a:rPr>
              <a:t>Visit to Gusbourne Winery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effectLst/>
                <a:latin typeface="Aptos Narrow" panose="020B0004020202020204" pitchFamily="34" charset="0"/>
                <a:ea typeface="Times New Roman" panose="02020603050405020304" pitchFamily="18" charset="0"/>
                <a:cs typeface="Times New Roman" panose="02020603050405020304" pitchFamily="18" charset="0"/>
              </a:rPr>
              <a:t>Tour and lunch /  masterclass with Gusbourne Ambassador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effectLst/>
                <a:latin typeface="Aptos Narrow" panose="020B0004020202020204" pitchFamily="34" charset="0"/>
                <a:ea typeface="Times New Roman" panose="02020603050405020304" pitchFamily="18" charset="0"/>
                <a:cs typeface="Times New Roman" panose="02020603050405020304" pitchFamily="18" charset="0"/>
              </a:rPr>
              <a:t>Return to hotel / Overnight stay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effectLst/>
                <a:latin typeface="Aptos Narrow" panose="020B0004020202020204" pitchFamily="34" charset="0"/>
                <a:ea typeface="Times New Roman" panose="02020603050405020304" pitchFamily="18" charset="0"/>
                <a:cs typeface="Times New Roman" panose="02020603050405020304" pitchFamily="18" charset="0"/>
              </a:rPr>
              <a:t>Dinner at Hotel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2000" dirty="0"/>
          </a:p>
        </p:txBody>
      </p:sp>
      <p:pic>
        <p:nvPicPr>
          <p:cNvPr id="5" name="Picture 4" descr="A bottle of wine next to two glasses of wine&#10;&#10;Description automatically generated">
            <a:extLst>
              <a:ext uri="{FF2B5EF4-FFF2-40B4-BE49-F238E27FC236}">
                <a16:creationId xmlns:a16="http://schemas.microsoft.com/office/drawing/2014/main" id="{C8AA9B08-C12E-4053-3AAA-341365675045}"/>
              </a:ext>
            </a:extLst>
          </p:cNvPr>
          <p:cNvPicPr>
            <a:picLocks noChangeAspect="1"/>
          </p:cNvPicPr>
          <p:nvPr/>
        </p:nvPicPr>
        <p:blipFill rotWithShape="1">
          <a:blip r:embed="rId2">
            <a:extLst>
              <a:ext uri="{28A0092B-C50C-407E-A947-70E740481C1C}">
                <a14:useLocalDpi xmlns:a14="http://schemas.microsoft.com/office/drawing/2010/main" val="0"/>
              </a:ext>
            </a:extLst>
          </a:blip>
          <a:srcRect t="5532" r="-1" b="5531"/>
          <a:stretch/>
        </p:blipFill>
        <p:spPr>
          <a:xfrm>
            <a:off x="5661151" y="0"/>
            <a:ext cx="6537957" cy="3457748"/>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2050" name="Picture 2" descr="Winery and visitor centre of Gusbourne viewed over Boot Hill vineyard Appledore Kent England">
            <a:extLst>
              <a:ext uri="{FF2B5EF4-FFF2-40B4-BE49-F238E27FC236}">
                <a16:creationId xmlns:a16="http://schemas.microsoft.com/office/drawing/2014/main" id="{C8CDE5B5-75B4-59D5-CDEC-3CF7A54E86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4623" b="13196"/>
          <a:stretch/>
        </p:blipFill>
        <p:spPr bwMode="auto">
          <a:xfrm>
            <a:off x="5606796" y="3429000"/>
            <a:ext cx="6592313" cy="3429005"/>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a:extLst>
            <a:ext uri="{909E8E84-426E-40DD-AFC4-6F175D3DCCD1}">
              <a14:hiddenFill xmlns:a14="http://schemas.microsoft.com/office/drawing/2010/main">
                <a:solidFill>
                  <a:srgbClr val="FFFFFF"/>
                </a:solidFill>
              </a14:hiddenFill>
            </a:ext>
          </a:extLst>
        </p:spPr>
      </p:pic>
      <p:pic>
        <p:nvPicPr>
          <p:cNvPr id="6" name="Picture 5" descr="A logo with a wing and text&#10;&#10;Description automatically generated">
            <a:extLst>
              <a:ext uri="{FF2B5EF4-FFF2-40B4-BE49-F238E27FC236}">
                <a16:creationId xmlns:a16="http://schemas.microsoft.com/office/drawing/2014/main" id="{D0EE17B1-2339-0573-98F4-054BF9165573}"/>
              </a:ext>
            </a:extLst>
          </p:cNvPr>
          <p:cNvPicPr>
            <a:picLocks noChangeAspect="1"/>
          </p:cNvPicPr>
          <p:nvPr/>
        </p:nvPicPr>
        <p:blipFill rotWithShape="1">
          <a:blip r:embed="rId4">
            <a:extLst>
              <a:ext uri="{28A0092B-C50C-407E-A947-70E740481C1C}">
                <a14:useLocalDpi xmlns:a14="http://schemas.microsoft.com/office/drawing/2010/main" val="0"/>
              </a:ext>
            </a:extLst>
          </a:blip>
          <a:srcRect l="2837" t="18129" r="3222" b="22430"/>
          <a:stretch/>
        </p:blipFill>
        <p:spPr>
          <a:xfrm>
            <a:off x="0" y="26463"/>
            <a:ext cx="1818640" cy="677313"/>
          </a:xfrm>
          <a:prstGeom prst="rect">
            <a:avLst/>
          </a:prstGeom>
        </p:spPr>
      </p:pic>
      <p:pic>
        <p:nvPicPr>
          <p:cNvPr id="7" name="Picture 6" descr="A green and grey text on a black background&#10;&#10;Description automatically generated">
            <a:extLst>
              <a:ext uri="{FF2B5EF4-FFF2-40B4-BE49-F238E27FC236}">
                <a16:creationId xmlns:a16="http://schemas.microsoft.com/office/drawing/2014/main" id="{A00A1CD2-2B3F-0193-CB1B-35606BF45B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51778" y="237744"/>
            <a:ext cx="2357341" cy="375523"/>
          </a:xfrm>
          <a:prstGeom prst="rect">
            <a:avLst/>
          </a:prstGeom>
        </p:spPr>
      </p:pic>
      <p:sp>
        <p:nvSpPr>
          <p:cNvPr id="8" name="TextBox 7">
            <a:extLst>
              <a:ext uri="{FF2B5EF4-FFF2-40B4-BE49-F238E27FC236}">
                <a16:creationId xmlns:a16="http://schemas.microsoft.com/office/drawing/2014/main" id="{BF94D90A-BF44-5E34-7E93-18A5BE5F78E6}"/>
              </a:ext>
            </a:extLst>
          </p:cNvPr>
          <p:cNvSpPr txBox="1"/>
          <p:nvPr/>
        </p:nvSpPr>
        <p:spPr>
          <a:xfrm>
            <a:off x="420624" y="4013326"/>
            <a:ext cx="5303520" cy="3023648"/>
          </a:xfrm>
          <a:prstGeom prst="rect">
            <a:avLst/>
          </a:prstGeom>
          <a:noFill/>
        </p:spPr>
        <p:txBody>
          <a:bodyPr wrap="square" rtlCol="0">
            <a:spAutoFit/>
          </a:bodyPr>
          <a:lstStyle/>
          <a:p>
            <a:pPr>
              <a:lnSpc>
                <a:spcPct val="115000"/>
              </a:lnSpc>
              <a:spcAft>
                <a:spcPts val="800"/>
              </a:spcAf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Gusbourne, one of the larger English Wineries, is the only three-time winner of the IWSC (International Wine &amp; Spirit Challenge) English Wine Producer of the Year.</a:t>
            </a:r>
          </a:p>
          <a:p>
            <a:pPr>
              <a:lnSpc>
                <a:spcPct val="115000"/>
              </a:lnSpc>
              <a:spcAft>
                <a:spcPts val="800"/>
              </a:spcAf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Founded by </a:t>
            </a:r>
            <a:r>
              <a:rPr lang="en-GB" sz="1100" b="1" kern="100" dirty="0">
                <a:effectLst/>
                <a:latin typeface="Aptos" panose="020B0004020202020204" pitchFamily="34" charset="0"/>
                <a:ea typeface="Aptos" panose="020B0004020202020204" pitchFamily="34" charset="0"/>
                <a:cs typeface="Times New Roman" panose="02020603050405020304" pitchFamily="18" charset="0"/>
              </a:rPr>
              <a:t>Andrew Weeber,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the first vines were planted in 2004, </a:t>
            </a:r>
          </a:p>
          <a:p>
            <a:pPr>
              <a:lnSpc>
                <a:spcPct val="115000"/>
              </a:lnSpc>
              <a:spcAft>
                <a:spcPts val="800"/>
              </a:spcAf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Chardonnay, Pinot Noir and Pinot Meunier grapes are grown across the Gusbourne Estate, with 60 hectares in Appledore, Kent and 30 hectares next to the Goodwood Estate in West Sussex. </a:t>
            </a:r>
          </a:p>
          <a:p>
            <a:pPr>
              <a:lnSpc>
                <a:spcPct val="115000"/>
              </a:lnSpc>
              <a:spcAft>
                <a:spcPts val="800"/>
              </a:spcAf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Their debut vintages – Brut Reserve 2006 and Blanc de Blancs 2006 – were released in 2010 to critical acclaim, earning accolades from the world’s most exacting wine critics. </a:t>
            </a:r>
          </a:p>
          <a:p>
            <a:pPr>
              <a:lnSpc>
                <a:spcPct val="115000"/>
              </a:lnSpc>
              <a:spcAft>
                <a:spcPts val="800"/>
              </a:spcAf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Gusbourne sparkling and still wines continue to win prestigious national and international industry awards every year.</a:t>
            </a:r>
          </a:p>
          <a:p>
            <a:endParaRPr lang="en-GB" dirty="0"/>
          </a:p>
        </p:txBody>
      </p:sp>
    </p:spTree>
    <p:extLst>
      <p:ext uri="{BB962C8B-B14F-4D97-AF65-F5344CB8AC3E}">
        <p14:creationId xmlns:p14="http://schemas.microsoft.com/office/powerpoint/2010/main" val="1982983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EEF38-8575-5948-C163-DF6D441388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4ED614-6964-5EA0-A74D-92135419D04A}"/>
              </a:ext>
            </a:extLst>
          </p:cNvPr>
          <p:cNvSpPr>
            <a:spLocks noGrp="1"/>
          </p:cNvSpPr>
          <p:nvPr>
            <p:ph type="title"/>
          </p:nvPr>
        </p:nvSpPr>
        <p:spPr>
          <a:xfrm>
            <a:off x="7527223" y="425505"/>
            <a:ext cx="3826577" cy="1671566"/>
          </a:xfrm>
        </p:spPr>
        <p:txBody>
          <a:bodyPr>
            <a:normAutofit/>
          </a:bodyPr>
          <a:lstStyle/>
          <a:p>
            <a:r>
              <a:rPr lang="en-GB" sz="2800" b="1" dirty="0"/>
              <a:t>Day 3 </a:t>
            </a:r>
          </a:p>
        </p:txBody>
      </p:sp>
      <p:pic>
        <p:nvPicPr>
          <p:cNvPr id="3082" name="Picture 10" descr="Photo of glass">
            <a:extLst>
              <a:ext uri="{FF2B5EF4-FFF2-40B4-BE49-F238E27FC236}">
                <a16:creationId xmlns:a16="http://schemas.microsoft.com/office/drawing/2014/main" id="{82089752-4D90-1544-7FBD-9DB2A79E56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31" r="22383" b="-1"/>
          <a:stretch/>
        </p:blipFill>
        <p:spPr bwMode="auto">
          <a:xfrm>
            <a:off x="20" y="-1"/>
            <a:ext cx="3997732" cy="446912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B76D38CF-B938-FD42-4C60-EB0EA8D87E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9234" b="1"/>
          <a:stretch/>
        </p:blipFill>
        <p:spPr bwMode="auto">
          <a:xfrm>
            <a:off x="4184069" y="-2"/>
            <a:ext cx="3027239" cy="222622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E9A209C-E9FE-64F7-8170-91C1F11D48A4}"/>
              </a:ext>
            </a:extLst>
          </p:cNvPr>
          <p:cNvPicPr>
            <a:picLocks noChangeAspect="1"/>
          </p:cNvPicPr>
          <p:nvPr/>
        </p:nvPicPr>
        <p:blipFill>
          <a:blip r:embed="rId4"/>
          <a:srcRect r="-1" b="20527"/>
          <a:stretch/>
        </p:blipFill>
        <p:spPr>
          <a:xfrm>
            <a:off x="4184069" y="2406570"/>
            <a:ext cx="3027239" cy="2050948"/>
          </a:xfrm>
          <a:prstGeom prst="rect">
            <a:avLst/>
          </a:prstGeom>
        </p:spPr>
      </p:pic>
      <p:pic>
        <p:nvPicPr>
          <p:cNvPr id="3074" name="Picture 2" descr="No photo description available.">
            <a:extLst>
              <a:ext uri="{FF2B5EF4-FFF2-40B4-BE49-F238E27FC236}">
                <a16:creationId xmlns:a16="http://schemas.microsoft.com/office/drawing/2014/main" id="{EEAA0F9C-8EAE-649E-3103-663E439105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012" r="-4" b="-4"/>
          <a:stretch/>
        </p:blipFill>
        <p:spPr bwMode="auto">
          <a:xfrm>
            <a:off x="-3717" y="4638290"/>
            <a:ext cx="3020892" cy="221971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63EEEC6-FC91-CAD5-F334-46DE25012072}"/>
              </a:ext>
            </a:extLst>
          </p:cNvPr>
          <p:cNvPicPr>
            <a:picLocks noChangeAspect="1"/>
          </p:cNvPicPr>
          <p:nvPr/>
        </p:nvPicPr>
        <p:blipFill>
          <a:blip r:embed="rId6"/>
          <a:srcRect t="24177" r="3" b="3"/>
          <a:stretch/>
        </p:blipFill>
        <p:spPr>
          <a:xfrm>
            <a:off x="3184628" y="4629236"/>
            <a:ext cx="4026679" cy="2228764"/>
          </a:xfrm>
          <a:prstGeom prst="rect">
            <a:avLst/>
          </a:prstGeom>
        </p:spPr>
      </p:pic>
      <p:sp>
        <p:nvSpPr>
          <p:cNvPr id="3" name="Content Placeholder 2">
            <a:extLst>
              <a:ext uri="{FF2B5EF4-FFF2-40B4-BE49-F238E27FC236}">
                <a16:creationId xmlns:a16="http://schemas.microsoft.com/office/drawing/2014/main" id="{71F32ED8-C280-E086-D94B-F4B168293ADC}"/>
              </a:ext>
            </a:extLst>
          </p:cNvPr>
          <p:cNvSpPr>
            <a:spLocks noGrp="1"/>
          </p:cNvSpPr>
          <p:nvPr>
            <p:ph idx="1"/>
          </p:nvPr>
        </p:nvSpPr>
        <p:spPr>
          <a:xfrm>
            <a:off x="7527223" y="1691640"/>
            <a:ext cx="4481896" cy="4928615"/>
          </a:xfrm>
        </p:spPr>
        <p:txBody>
          <a:bodyPr>
            <a:normAutofit fontScale="85000" lnSpcReduction="20000"/>
          </a:bodyPr>
          <a:lstStyle/>
          <a:p>
            <a:pPr>
              <a:spcAft>
                <a:spcPts val="800"/>
              </a:spcAft>
            </a:pPr>
            <a:r>
              <a:rPr lang="en-GB" sz="1900" kern="0" dirty="0">
                <a:effectLst/>
                <a:ea typeface="Times New Roman" panose="02020603050405020304" pitchFamily="18" charset="0"/>
                <a:cs typeface="Times New Roman" panose="02020603050405020304" pitchFamily="18" charset="0"/>
              </a:rPr>
              <a:t>Pick up from </a:t>
            </a:r>
            <a:r>
              <a:rPr lang="en-GB" sz="1900" kern="0" dirty="0">
                <a:ea typeface="Times New Roman" panose="02020603050405020304" pitchFamily="18" charset="0"/>
                <a:cs typeface="Times New Roman" panose="02020603050405020304" pitchFamily="18" charset="0"/>
              </a:rPr>
              <a:t>hotel after breakfast </a:t>
            </a:r>
          </a:p>
          <a:p>
            <a:pPr>
              <a:spcAft>
                <a:spcPts val="800"/>
              </a:spcAft>
            </a:pPr>
            <a:r>
              <a:rPr lang="en-GB" sz="1900" kern="0" dirty="0">
                <a:effectLst/>
                <a:ea typeface="Times New Roman" panose="02020603050405020304" pitchFamily="18" charset="0"/>
                <a:cs typeface="Times New Roman" panose="02020603050405020304" pitchFamily="18" charset="0"/>
              </a:rPr>
              <a:t>full day guided tour of 2  artisanal vineyards</a:t>
            </a:r>
          </a:p>
          <a:p>
            <a:pPr>
              <a:spcAft>
                <a:spcPts val="800"/>
              </a:spcAft>
            </a:pPr>
            <a:r>
              <a:rPr lang="en-GB" sz="1900" kern="0" dirty="0">
                <a:effectLst/>
                <a:ea typeface="Times New Roman" panose="02020603050405020304" pitchFamily="18" charset="0"/>
                <a:cs typeface="Times New Roman" panose="02020603050405020304" pitchFamily="18" charset="0"/>
              </a:rPr>
              <a:t>Extended tutored wine tastings </a:t>
            </a:r>
          </a:p>
          <a:p>
            <a:pPr>
              <a:spcAft>
                <a:spcPts val="800"/>
              </a:spcAft>
            </a:pPr>
            <a:r>
              <a:rPr lang="en-GB" sz="1900" kern="0" dirty="0">
                <a:effectLst/>
                <a:ea typeface="Times New Roman" panose="02020603050405020304" pitchFamily="18" charset="0"/>
                <a:cs typeface="Times New Roman" panose="02020603050405020304" pitchFamily="18" charset="0"/>
              </a:rPr>
              <a:t>Expert wine &amp; food guides </a:t>
            </a:r>
          </a:p>
          <a:p>
            <a:pPr>
              <a:spcAft>
                <a:spcPts val="800"/>
              </a:spcAft>
            </a:pPr>
            <a:r>
              <a:rPr lang="en-GB" sz="1900" kern="0" dirty="0">
                <a:effectLst/>
                <a:ea typeface="Times New Roman" panose="02020603050405020304" pitchFamily="18" charset="0"/>
                <a:cs typeface="Times New Roman" panose="02020603050405020304" pitchFamily="18" charset="0"/>
              </a:rPr>
              <a:t>First Vineyard/ Winery: </a:t>
            </a:r>
            <a:r>
              <a:rPr lang="en-GB" sz="1900" b="1" kern="0" dirty="0">
                <a:effectLst/>
                <a:ea typeface="Times New Roman" panose="02020603050405020304" pitchFamily="18" charset="0"/>
                <a:cs typeface="Times New Roman" panose="02020603050405020304" pitchFamily="18" charset="0"/>
              </a:rPr>
              <a:t>Charles Palmer, </a:t>
            </a:r>
            <a:r>
              <a:rPr lang="en-GB" sz="1900" b="1" kern="0" dirty="0">
                <a:ea typeface="Times New Roman" panose="02020603050405020304" pitchFamily="18" charset="0"/>
                <a:cs typeface="Times New Roman" panose="02020603050405020304" pitchFamily="18" charset="0"/>
              </a:rPr>
              <a:t>t</a:t>
            </a:r>
            <a:r>
              <a:rPr lang="en-GB" sz="1900" kern="0" dirty="0">
                <a:effectLst/>
                <a:ea typeface="Times New Roman" panose="02020603050405020304" pitchFamily="18" charset="0"/>
                <a:cs typeface="Times New Roman" panose="02020603050405020304" pitchFamily="18" charset="0"/>
              </a:rPr>
              <a:t>our and Tasting</a:t>
            </a:r>
          </a:p>
          <a:p>
            <a:pPr>
              <a:spcAft>
                <a:spcPts val="800"/>
              </a:spcAft>
            </a:pPr>
            <a:r>
              <a:rPr lang="en-GB" sz="1900" kern="0" dirty="0">
                <a:effectLst/>
                <a:ea typeface="Times New Roman" panose="02020603050405020304" pitchFamily="18" charset="0"/>
                <a:cs typeface="Times New Roman" panose="02020603050405020304" pitchFamily="18" charset="0"/>
              </a:rPr>
              <a:t>Vineyard feast lunch  with wines paired </a:t>
            </a:r>
            <a:endParaRPr lang="en-GB" sz="1900" kern="100" dirty="0">
              <a:effectLst/>
              <a:ea typeface="Aptos" panose="020B0004020202020204" pitchFamily="34" charset="0"/>
              <a:cs typeface="Times New Roman" panose="02020603050405020304" pitchFamily="18" charset="0"/>
            </a:endParaRPr>
          </a:p>
          <a:p>
            <a:pPr>
              <a:spcAft>
                <a:spcPts val="800"/>
              </a:spcAft>
            </a:pPr>
            <a:r>
              <a:rPr lang="en-GB" sz="1900" kern="0" dirty="0">
                <a:effectLst/>
                <a:ea typeface="Times New Roman" panose="02020603050405020304" pitchFamily="18" charset="0"/>
                <a:cs typeface="Times New Roman" panose="02020603050405020304" pitchFamily="18" charset="0"/>
              </a:rPr>
              <a:t>Second Vineyard/ Winery: </a:t>
            </a:r>
            <a:r>
              <a:rPr lang="en-GB" sz="1900" b="1" kern="0" dirty="0" err="1">
                <a:effectLst/>
                <a:ea typeface="Times New Roman" panose="02020603050405020304" pitchFamily="18" charset="0"/>
                <a:cs typeface="Times New Roman" panose="02020603050405020304" pitchFamily="18" charset="0"/>
              </a:rPr>
              <a:t>Oxney</a:t>
            </a:r>
            <a:r>
              <a:rPr lang="en-GB" sz="1900" kern="0" dirty="0">
                <a:effectLst/>
                <a:ea typeface="Times New Roman" panose="02020603050405020304" pitchFamily="18" charset="0"/>
                <a:cs typeface="Times New Roman" panose="02020603050405020304" pitchFamily="18" charset="0"/>
              </a:rPr>
              <a:t>, tour and tasting</a:t>
            </a:r>
          </a:p>
          <a:p>
            <a:pPr>
              <a:spcAft>
                <a:spcPts val="800"/>
              </a:spcAft>
            </a:pPr>
            <a:r>
              <a:rPr lang="en-GB" sz="1900" kern="0" dirty="0">
                <a:effectLst/>
                <a:ea typeface="Times New Roman" panose="02020603050405020304" pitchFamily="18" charset="0"/>
                <a:cs typeface="Times New Roman" panose="02020603050405020304" pitchFamily="18" charset="0"/>
              </a:rPr>
              <a:t>Collection and transport to and from hotel</a:t>
            </a:r>
          </a:p>
          <a:p>
            <a:pPr>
              <a:spcAft>
                <a:spcPts val="800"/>
              </a:spcAft>
            </a:pPr>
            <a:r>
              <a:rPr lang="en-GB" sz="1900" kern="0" dirty="0">
                <a:effectLst/>
                <a:ea typeface="Times New Roman" panose="02020603050405020304" pitchFamily="18" charset="0"/>
                <a:cs typeface="Times New Roman" panose="02020603050405020304" pitchFamily="18" charset="0"/>
              </a:rPr>
              <a:t>HD video and photography from your day</a:t>
            </a:r>
            <a:endParaRPr lang="en-GB" sz="1900" b="1" kern="100" dirty="0">
              <a:effectLst/>
              <a:ea typeface="Aptos" panose="020B0004020202020204" pitchFamily="34" charset="0"/>
              <a:cs typeface="Times New Roman" panose="02020603050405020304" pitchFamily="18" charset="0"/>
            </a:endParaRPr>
          </a:p>
          <a:p>
            <a:pPr>
              <a:spcAft>
                <a:spcPts val="800"/>
              </a:spcAft>
            </a:pPr>
            <a:r>
              <a:rPr lang="en-GB" sz="1900" kern="0" dirty="0">
                <a:effectLst/>
                <a:ea typeface="Times New Roman" panose="02020603050405020304" pitchFamily="18" charset="0"/>
                <a:cs typeface="Times New Roman" panose="02020603050405020304" pitchFamily="18" charset="0"/>
              </a:rPr>
              <a:t>Overnight stay at local boutique spa hotel   </a:t>
            </a:r>
            <a:endParaRPr lang="en-GB" sz="1900" kern="100" dirty="0">
              <a:effectLst/>
              <a:ea typeface="Aptos" panose="020B0004020202020204" pitchFamily="34" charset="0"/>
              <a:cs typeface="Times New Roman" panose="02020603050405020304" pitchFamily="18" charset="0"/>
            </a:endParaRPr>
          </a:p>
          <a:p>
            <a:pPr>
              <a:spcAft>
                <a:spcPts val="800"/>
              </a:spcAft>
            </a:pPr>
            <a:r>
              <a:rPr lang="en-GB" sz="1900" kern="0" dirty="0">
                <a:effectLst/>
                <a:ea typeface="Times New Roman" panose="02020603050405020304" pitchFamily="18" charset="0"/>
                <a:cs typeface="Times New Roman" panose="02020603050405020304" pitchFamily="18" charset="0"/>
              </a:rPr>
              <a:t>Dinner </a:t>
            </a:r>
            <a:endParaRPr lang="en-GB" sz="1900" kern="100" dirty="0">
              <a:effectLst/>
              <a:ea typeface="Aptos" panose="020B0004020202020204" pitchFamily="34" charset="0"/>
              <a:cs typeface="Times New Roman" panose="02020603050405020304" pitchFamily="18" charset="0"/>
            </a:endParaRPr>
          </a:p>
          <a:p>
            <a:endParaRPr lang="en-GB" sz="1000" dirty="0"/>
          </a:p>
        </p:txBody>
      </p:sp>
      <p:pic>
        <p:nvPicPr>
          <p:cNvPr id="9" name="Picture 8" descr="A logo with a wing and text&#10;&#10;Description automatically generated">
            <a:extLst>
              <a:ext uri="{FF2B5EF4-FFF2-40B4-BE49-F238E27FC236}">
                <a16:creationId xmlns:a16="http://schemas.microsoft.com/office/drawing/2014/main" id="{71BC6B03-5CE9-BF9A-3DCA-C4D45270D2F9}"/>
              </a:ext>
            </a:extLst>
          </p:cNvPr>
          <p:cNvPicPr>
            <a:picLocks noChangeAspect="1"/>
          </p:cNvPicPr>
          <p:nvPr/>
        </p:nvPicPr>
        <p:blipFill rotWithShape="1">
          <a:blip r:embed="rId7">
            <a:extLst>
              <a:ext uri="{28A0092B-C50C-407E-A947-70E740481C1C}">
                <a14:useLocalDpi xmlns:a14="http://schemas.microsoft.com/office/drawing/2010/main" val="0"/>
              </a:ext>
            </a:extLst>
          </a:blip>
          <a:srcRect l="2837" t="18129" r="3222" b="22430"/>
          <a:stretch/>
        </p:blipFill>
        <p:spPr>
          <a:xfrm>
            <a:off x="3049" y="1"/>
            <a:ext cx="1533143" cy="570986"/>
          </a:xfrm>
          <a:prstGeom prst="rect">
            <a:avLst/>
          </a:prstGeom>
        </p:spPr>
      </p:pic>
      <p:pic>
        <p:nvPicPr>
          <p:cNvPr id="11" name="Picture 10" descr="A green and grey text on a black background&#10;&#10;Description automatically generated">
            <a:extLst>
              <a:ext uri="{FF2B5EF4-FFF2-40B4-BE49-F238E27FC236}">
                <a16:creationId xmlns:a16="http://schemas.microsoft.com/office/drawing/2014/main" id="{4E802E90-0073-6A89-B425-86E4351CB1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51778" y="237744"/>
            <a:ext cx="2357341" cy="375523"/>
          </a:xfrm>
          <a:prstGeom prst="rect">
            <a:avLst/>
          </a:prstGeom>
        </p:spPr>
      </p:pic>
    </p:spTree>
    <p:extLst>
      <p:ext uri="{BB962C8B-B14F-4D97-AF65-F5344CB8AC3E}">
        <p14:creationId xmlns:p14="http://schemas.microsoft.com/office/powerpoint/2010/main" val="39119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C5401-8AE1-E98D-44FE-1FDAA05544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86B7AE-F2CD-939F-36AD-6F2B3CFF86F8}"/>
              </a:ext>
            </a:extLst>
          </p:cNvPr>
          <p:cNvSpPr>
            <a:spLocks noGrp="1"/>
          </p:cNvSpPr>
          <p:nvPr>
            <p:ph type="title"/>
          </p:nvPr>
        </p:nvSpPr>
        <p:spPr>
          <a:xfrm>
            <a:off x="832338" y="590577"/>
            <a:ext cx="10515600" cy="823912"/>
          </a:xfrm>
        </p:spPr>
        <p:txBody>
          <a:bodyPr>
            <a:normAutofit/>
          </a:bodyPr>
          <a:lstStyle/>
          <a:p>
            <a:r>
              <a:rPr lang="en-GB" sz="2800" b="1" dirty="0"/>
              <a:t>Day 3 Wineries and Vineyards </a:t>
            </a:r>
          </a:p>
        </p:txBody>
      </p:sp>
      <p:sp>
        <p:nvSpPr>
          <p:cNvPr id="3" name="Text Placeholder 2">
            <a:extLst>
              <a:ext uri="{FF2B5EF4-FFF2-40B4-BE49-F238E27FC236}">
                <a16:creationId xmlns:a16="http://schemas.microsoft.com/office/drawing/2014/main" id="{0FAF3739-4700-5838-933B-FDC89D66216E}"/>
              </a:ext>
            </a:extLst>
          </p:cNvPr>
          <p:cNvSpPr>
            <a:spLocks noGrp="1"/>
          </p:cNvSpPr>
          <p:nvPr>
            <p:ph type="body" idx="1"/>
          </p:nvPr>
        </p:nvSpPr>
        <p:spPr>
          <a:xfrm>
            <a:off x="832338" y="976568"/>
            <a:ext cx="5157787" cy="823912"/>
          </a:xfrm>
        </p:spPr>
        <p:txBody>
          <a:bodyPr/>
          <a:lstStyle/>
          <a:p>
            <a:r>
              <a:rPr lang="en-GB" dirty="0"/>
              <a:t>Charles Palmer</a:t>
            </a:r>
          </a:p>
        </p:txBody>
      </p:sp>
      <p:sp>
        <p:nvSpPr>
          <p:cNvPr id="4" name="Content Placeholder 3">
            <a:extLst>
              <a:ext uri="{FF2B5EF4-FFF2-40B4-BE49-F238E27FC236}">
                <a16:creationId xmlns:a16="http://schemas.microsoft.com/office/drawing/2014/main" id="{3D0A72AD-F7BB-5C58-AD93-7790986868DA}"/>
              </a:ext>
            </a:extLst>
          </p:cNvPr>
          <p:cNvSpPr>
            <a:spLocks noGrp="1"/>
          </p:cNvSpPr>
          <p:nvPr>
            <p:ph sz="half" idx="2"/>
          </p:nvPr>
        </p:nvSpPr>
        <p:spPr>
          <a:xfrm>
            <a:off x="749523" y="1891444"/>
            <a:ext cx="5157787" cy="4463636"/>
          </a:xfrm>
        </p:spPr>
        <p:txBody>
          <a:bodyPr>
            <a:normAutofit fontScale="62500" lnSpcReduction="20000"/>
          </a:bodyPr>
          <a:lstStyle/>
          <a:p>
            <a:pPr>
              <a:lnSpc>
                <a:spcPct val="115000"/>
              </a:lnSpc>
              <a:spcAft>
                <a:spcPts val="800"/>
              </a:spcAft>
            </a:pPr>
            <a:r>
              <a:rPr lang="en-GB" sz="1900" kern="100" dirty="0">
                <a:effectLst/>
                <a:latin typeface="Aptos" panose="020B0004020202020204" pitchFamily="34" charset="0"/>
                <a:ea typeface="Aptos" panose="020B0004020202020204" pitchFamily="34" charset="0"/>
                <a:cs typeface="Times New Roman" panose="02020603050405020304" pitchFamily="18" charset="0"/>
              </a:rPr>
              <a:t>Charles Palmer and his wife Sally first took on Wickham Manor Estate in 1998 after having farmed previously in West Sussex for 21 years. </a:t>
            </a:r>
          </a:p>
          <a:p>
            <a:pPr>
              <a:lnSpc>
                <a:spcPct val="115000"/>
              </a:lnSpc>
              <a:spcAft>
                <a:spcPts val="800"/>
              </a:spcAft>
            </a:pPr>
            <a:r>
              <a:rPr lang="en-GB" sz="1900" kern="100" dirty="0">
                <a:effectLst/>
                <a:latin typeface="Aptos" panose="020B0004020202020204" pitchFamily="34" charset="0"/>
                <a:ea typeface="Aptos" panose="020B0004020202020204" pitchFamily="34" charset="0"/>
                <a:cs typeface="Times New Roman" panose="02020603050405020304" pitchFamily="18" charset="0"/>
              </a:rPr>
              <a:t>Charles and his family hand planted their first vines in 2006 specifically with the aim of producing a sparkling wine of the highest standard. </a:t>
            </a:r>
          </a:p>
          <a:p>
            <a:pPr>
              <a:lnSpc>
                <a:spcPct val="115000"/>
              </a:lnSpc>
              <a:spcAft>
                <a:spcPts val="800"/>
              </a:spcAft>
            </a:pPr>
            <a:r>
              <a:rPr lang="en-GB" sz="1900" kern="100" dirty="0">
                <a:effectLst/>
                <a:latin typeface="Aptos" panose="020B0004020202020204" pitchFamily="34" charset="0"/>
                <a:ea typeface="Aptos" panose="020B0004020202020204" pitchFamily="34" charset="0"/>
                <a:cs typeface="Times New Roman" panose="02020603050405020304" pitchFamily="18" charset="0"/>
              </a:rPr>
              <a:t>The estate covers a total of 120 acres of which 40 acres are in vines. </a:t>
            </a:r>
          </a:p>
          <a:p>
            <a:pPr>
              <a:lnSpc>
                <a:spcPct val="115000"/>
              </a:lnSpc>
              <a:spcAft>
                <a:spcPts val="800"/>
              </a:spcAft>
            </a:pPr>
            <a:r>
              <a:rPr lang="en-GB" sz="1900" kern="100" dirty="0">
                <a:effectLst/>
                <a:latin typeface="Aptos" panose="020B0004020202020204" pitchFamily="34" charset="0"/>
                <a:ea typeface="Aptos" panose="020B0004020202020204" pitchFamily="34" charset="0"/>
                <a:cs typeface="Times New Roman" panose="02020603050405020304" pitchFamily="18" charset="0"/>
              </a:rPr>
              <a:t>Production of every wine is carried out in house by winemakers Charles and his son Robert, in small batches with meticulous attention to detail. </a:t>
            </a:r>
          </a:p>
          <a:p>
            <a:pPr>
              <a:lnSpc>
                <a:spcPct val="115000"/>
              </a:lnSpc>
              <a:spcAft>
                <a:spcPts val="800"/>
              </a:spcAft>
            </a:pPr>
            <a:r>
              <a:rPr lang="en-GB" sz="1900" kern="100" dirty="0">
                <a:effectLst/>
                <a:latin typeface="Aptos" panose="020B0004020202020204" pitchFamily="34" charset="0"/>
                <a:ea typeface="Aptos" panose="020B0004020202020204" pitchFamily="34" charset="0"/>
                <a:cs typeface="Times New Roman" panose="02020603050405020304" pitchFamily="18" charset="0"/>
              </a:rPr>
              <a:t>Since 2018 as a result of the constantly warming climate, the family now makes a range of still wines along side their sparkling wines, using specific clones of Pinot Noir and Chardonnay that Charles planted with this in mind. </a:t>
            </a:r>
          </a:p>
          <a:p>
            <a:pPr>
              <a:lnSpc>
                <a:spcPct val="115000"/>
              </a:lnSpc>
              <a:spcAft>
                <a:spcPts val="800"/>
              </a:spcAft>
            </a:pPr>
            <a:r>
              <a:rPr lang="en-GB" sz="1900" kern="100" dirty="0">
                <a:effectLst/>
                <a:latin typeface="Aptos" panose="020B0004020202020204" pitchFamily="34" charset="0"/>
                <a:ea typeface="Aptos" panose="020B0004020202020204" pitchFamily="34" charset="0"/>
                <a:cs typeface="Times New Roman" panose="02020603050405020304" pitchFamily="18" charset="0"/>
              </a:rPr>
              <a:t>Every effort is made to ensure only the best grapes are produced and selected according to the family’s exacting standards. The result is a small and exciting collection of vintage </a:t>
            </a:r>
            <a:r>
              <a:rPr lang="en-GB" sz="19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still and</a:t>
            </a:r>
            <a:r>
              <a:rPr lang="en-GB" sz="19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9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sparkling wines</a:t>
            </a:r>
            <a:r>
              <a:rPr lang="en-GB" sz="1900" kern="100" dirty="0">
                <a:effectLst/>
                <a:latin typeface="Aptos" panose="020B0004020202020204" pitchFamily="34" charset="0"/>
                <a:ea typeface="Aptos" panose="020B0004020202020204" pitchFamily="34" charset="0"/>
                <a:cs typeface="Times New Roman" panose="02020603050405020304" pitchFamily="18" charset="0"/>
              </a:rPr>
              <a:t>, each vintage is unique and characterful in its own way.</a:t>
            </a:r>
          </a:p>
          <a:p>
            <a:endParaRPr lang="en-GB" dirty="0"/>
          </a:p>
        </p:txBody>
      </p:sp>
      <p:sp>
        <p:nvSpPr>
          <p:cNvPr id="5" name="Text Placeholder 4">
            <a:extLst>
              <a:ext uri="{FF2B5EF4-FFF2-40B4-BE49-F238E27FC236}">
                <a16:creationId xmlns:a16="http://schemas.microsoft.com/office/drawing/2014/main" id="{4E5A221C-5EA6-0A18-2DDA-C94A59D6875B}"/>
              </a:ext>
            </a:extLst>
          </p:cNvPr>
          <p:cNvSpPr>
            <a:spLocks noGrp="1"/>
          </p:cNvSpPr>
          <p:nvPr>
            <p:ph type="body" sz="quarter" idx="3"/>
          </p:nvPr>
        </p:nvSpPr>
        <p:spPr>
          <a:xfrm>
            <a:off x="6558280" y="957051"/>
            <a:ext cx="5183188" cy="823912"/>
          </a:xfrm>
        </p:spPr>
        <p:txBody>
          <a:bodyPr/>
          <a:lstStyle/>
          <a:p>
            <a:r>
              <a:rPr lang="en-GB" dirty="0" err="1"/>
              <a:t>Oxney</a:t>
            </a:r>
            <a:r>
              <a:rPr lang="en-GB" dirty="0"/>
              <a:t> Estate</a:t>
            </a:r>
          </a:p>
        </p:txBody>
      </p:sp>
      <p:pic>
        <p:nvPicPr>
          <p:cNvPr id="10" name="Content Placeholder 9">
            <a:extLst>
              <a:ext uri="{FF2B5EF4-FFF2-40B4-BE49-F238E27FC236}">
                <a16:creationId xmlns:a16="http://schemas.microsoft.com/office/drawing/2014/main" id="{8313F1AE-27C9-4EA5-91A0-D9540E3F5FCB}"/>
              </a:ext>
            </a:extLst>
          </p:cNvPr>
          <p:cNvPicPr>
            <a:picLocks noGrp="1" noChangeAspect="1"/>
          </p:cNvPicPr>
          <p:nvPr>
            <p:ph sz="quarter" idx="4"/>
          </p:nvPr>
        </p:nvPicPr>
        <p:blipFill rotWithShape="1">
          <a:blip r:embed="rId3"/>
          <a:srcRect l="11904"/>
          <a:stretch/>
        </p:blipFill>
        <p:spPr>
          <a:xfrm>
            <a:off x="10579756" y="586089"/>
            <a:ext cx="1161712" cy="2019014"/>
          </a:xfrm>
        </p:spPr>
      </p:pic>
      <p:pic>
        <p:nvPicPr>
          <p:cNvPr id="8" name="Picture 7">
            <a:extLst>
              <a:ext uri="{FF2B5EF4-FFF2-40B4-BE49-F238E27FC236}">
                <a16:creationId xmlns:a16="http://schemas.microsoft.com/office/drawing/2014/main" id="{85D6D05C-499B-1BF9-076D-2A2E8C7AF163}"/>
              </a:ext>
            </a:extLst>
          </p:cNvPr>
          <p:cNvPicPr>
            <a:picLocks noChangeAspect="1"/>
          </p:cNvPicPr>
          <p:nvPr/>
        </p:nvPicPr>
        <p:blipFill>
          <a:blip r:embed="rId4"/>
          <a:stretch>
            <a:fillRect/>
          </a:stretch>
        </p:blipFill>
        <p:spPr>
          <a:xfrm>
            <a:off x="2283541" y="5757991"/>
            <a:ext cx="2279316" cy="1100009"/>
          </a:xfrm>
          <a:prstGeom prst="rect">
            <a:avLst/>
          </a:prstGeom>
        </p:spPr>
      </p:pic>
      <p:sp>
        <p:nvSpPr>
          <p:cNvPr id="11" name="TextBox 10">
            <a:extLst>
              <a:ext uri="{FF2B5EF4-FFF2-40B4-BE49-F238E27FC236}">
                <a16:creationId xmlns:a16="http://schemas.microsoft.com/office/drawing/2014/main" id="{7BBAD0F1-0E65-1B44-B938-40249A4A0A93}"/>
              </a:ext>
            </a:extLst>
          </p:cNvPr>
          <p:cNvSpPr txBox="1"/>
          <p:nvPr/>
        </p:nvSpPr>
        <p:spPr>
          <a:xfrm>
            <a:off x="6380703" y="1891444"/>
            <a:ext cx="5157787" cy="4381712"/>
          </a:xfrm>
          <a:prstGeom prst="rect">
            <a:avLst/>
          </a:prstGeom>
          <a:noFill/>
        </p:spPr>
        <p:txBody>
          <a:bodyPr wrap="square" rtlCol="0">
            <a:spAutoFit/>
          </a:bodyPr>
          <a:lstStyle/>
          <a:p>
            <a:pPr marL="171450" indent="-171450">
              <a:buFont typeface="Arial" panose="020B0604020202020204" pitchFamily="34" charset="0"/>
              <a:buChar char="•"/>
            </a:pPr>
            <a:r>
              <a:rPr lang="en-US" sz="1200" b="0" i="0" dirty="0" err="1">
                <a:solidFill>
                  <a:srgbClr val="1F1F1F"/>
                </a:solidFill>
                <a:effectLst/>
                <a:highlight>
                  <a:srgbClr val="FFFFFF"/>
                </a:highlight>
                <a:latin typeface="Google Sans"/>
              </a:rPr>
              <a:t>Oxney</a:t>
            </a:r>
            <a:r>
              <a:rPr lang="en-US" sz="1200" b="0" i="0" dirty="0">
                <a:solidFill>
                  <a:srgbClr val="1F1F1F"/>
                </a:solidFill>
                <a:effectLst/>
                <a:highlight>
                  <a:srgbClr val="FFFFFF"/>
                </a:highlight>
                <a:latin typeface="Google Sans"/>
              </a:rPr>
              <a:t> is the living and hard-working dream of a couple,</a:t>
            </a:r>
          </a:p>
          <a:p>
            <a:pPr marL="171450" indent="-171450">
              <a:buFont typeface="Arial" panose="020B0604020202020204" pitchFamily="34" charset="0"/>
              <a:buChar char="•"/>
            </a:pPr>
            <a:r>
              <a:rPr lang="en-US" sz="1200" b="0" i="0" dirty="0">
                <a:solidFill>
                  <a:srgbClr val="040C28"/>
                </a:solidFill>
                <a:effectLst/>
                <a:latin typeface="Google Sans"/>
              </a:rPr>
              <a:t>Kristin </a:t>
            </a:r>
            <a:r>
              <a:rPr lang="en-US" sz="1200" b="0" i="0" dirty="0" err="1">
                <a:solidFill>
                  <a:srgbClr val="040C28"/>
                </a:solidFill>
                <a:effectLst/>
                <a:latin typeface="Google Sans"/>
              </a:rPr>
              <a:t>Syltevik</a:t>
            </a:r>
            <a:r>
              <a:rPr lang="en-US" sz="1200" b="0" i="0" dirty="0">
                <a:solidFill>
                  <a:srgbClr val="040C28"/>
                </a:solidFill>
                <a:effectLst/>
                <a:latin typeface="Google Sans"/>
              </a:rPr>
              <a:t> and her partner Paul Dobson</a:t>
            </a:r>
            <a:r>
              <a:rPr lang="en-US" sz="1200" b="0" i="0" dirty="0">
                <a:solidFill>
                  <a:srgbClr val="1F1F1F"/>
                </a:solidFill>
                <a:effectLst/>
                <a:highlight>
                  <a:srgbClr val="FFFFFF"/>
                </a:highlight>
                <a:latin typeface="Google Sans"/>
              </a:rPr>
              <a:t> who gave up their</a:t>
            </a:r>
          </a:p>
          <a:p>
            <a:pPr marL="171450" indent="-171450">
              <a:buFont typeface="Arial" panose="020B0604020202020204" pitchFamily="34" charset="0"/>
              <a:buChar char="•"/>
            </a:pPr>
            <a:r>
              <a:rPr lang="en-US" sz="1200" b="0" i="0" dirty="0">
                <a:solidFill>
                  <a:srgbClr val="1F1F1F"/>
                </a:solidFill>
                <a:effectLst/>
                <a:highlight>
                  <a:srgbClr val="FFFFFF"/>
                </a:highlight>
                <a:latin typeface="Google Sans"/>
              </a:rPr>
              <a:t>former careers to become farmers and wine makers</a:t>
            </a:r>
          </a:p>
          <a:p>
            <a:pPr marL="171450" indent="-171450">
              <a:buFont typeface="Arial" panose="020B0604020202020204" pitchFamily="34" charset="0"/>
              <a:buChar char="•"/>
            </a:pPr>
            <a:endParaRPr lang="en-US" sz="1200" dirty="0">
              <a:solidFill>
                <a:srgbClr val="1F1F1F"/>
              </a:solidFill>
              <a:highlight>
                <a:srgbClr val="FFFFFF"/>
              </a:highlight>
              <a:latin typeface="Google Sans"/>
            </a:endParaRPr>
          </a:p>
          <a:p>
            <a:pPr marL="171450" indent="-171450">
              <a:lnSpc>
                <a:spcPct val="115000"/>
              </a:lnSpc>
              <a:spcAft>
                <a:spcPts val="800"/>
              </a:spcAft>
              <a:buFont typeface="Arial" panose="020B06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Over 35 acres of vines their organic grapes make an increasingly celebrated range of still and sparkling wines. </a:t>
            </a:r>
          </a:p>
          <a:p>
            <a:pPr marL="171450" indent="-171450">
              <a:lnSpc>
                <a:spcPct val="115000"/>
              </a:lnSpc>
              <a:spcAft>
                <a:spcPts val="800"/>
              </a:spcAft>
              <a:buFont typeface="Arial" panose="020B0604020202020204" pitchFamily="34" charset="0"/>
              <a:buChar char="•"/>
            </a:pPr>
            <a:r>
              <a:rPr lang="en-GB" sz="1200" kern="100" dirty="0" err="1">
                <a:effectLst/>
                <a:latin typeface="Aptos" panose="020B0004020202020204" pitchFamily="34" charset="0"/>
                <a:ea typeface="Aptos" panose="020B0004020202020204" pitchFamily="34" charset="0"/>
                <a:cs typeface="Times New Roman" panose="02020603050405020304" pitchFamily="18" charset="0"/>
              </a:rPr>
              <a:t>Oxney’s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vineyard work focuses on promoting natural disease resistance: cover crops, natural sprays, careful canopy management and manual and mechanical weed control all result in stronger vines and healthier grapes</a:t>
            </a:r>
          </a:p>
          <a:p>
            <a:pPr marL="171450" indent="-171450">
              <a:lnSpc>
                <a:spcPct val="115000"/>
              </a:lnSpc>
              <a:spcAft>
                <a:spcPts val="800"/>
              </a:spcAft>
              <a:buFont typeface="Arial" panose="020B06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 wines are made in a converted Grade II listed square </a:t>
            </a:r>
            <a:r>
              <a:rPr lang="en-GB" sz="1200" kern="100" dirty="0" err="1">
                <a:effectLst/>
                <a:latin typeface="Aptos" panose="020B0004020202020204" pitchFamily="34" charset="0"/>
                <a:ea typeface="Aptos" panose="020B0004020202020204" pitchFamily="34" charset="0"/>
                <a:cs typeface="Times New Roman" panose="02020603050405020304" pitchFamily="18" charset="0"/>
              </a:rPr>
              <a:t>oast</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house, kitted out in the latest winery equipment. </a:t>
            </a:r>
          </a:p>
          <a:p>
            <a:pPr marL="171450" indent="-171450">
              <a:lnSpc>
                <a:spcPct val="115000"/>
              </a:lnSpc>
              <a:spcAft>
                <a:spcPts val="800"/>
              </a:spcAft>
              <a:buFont typeface="Arial" panose="020B06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Their winemaking relies on technology such as temperature control and gentle pneumatic pressing, with a sustainable, low-intervention approach, favouring wild ferments, no filtration and minimal use of SO2.</a:t>
            </a:r>
          </a:p>
          <a:p>
            <a:pPr marL="171450" indent="-171450">
              <a:lnSpc>
                <a:spcPct val="115000"/>
              </a:lnSpc>
              <a:spcAft>
                <a:spcPts val="800"/>
              </a:spcAft>
              <a:buFont typeface="Arial" panose="020B0604020202020204" pitchFamily="34" charset="0"/>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Biomass heat for the winery operations is generated using wood chip sourced from their own coppiced woodland.</a:t>
            </a:r>
          </a:p>
          <a:p>
            <a:endParaRPr lang="en-GB" dirty="0"/>
          </a:p>
        </p:txBody>
      </p:sp>
      <p:pic>
        <p:nvPicPr>
          <p:cNvPr id="12" name="Picture 11" descr="A logo with a wing and text&#10;&#10;Description automatically generated">
            <a:extLst>
              <a:ext uri="{FF2B5EF4-FFF2-40B4-BE49-F238E27FC236}">
                <a16:creationId xmlns:a16="http://schemas.microsoft.com/office/drawing/2014/main" id="{C35EE808-C2E6-0594-810D-3E8AF799DAFB}"/>
              </a:ext>
            </a:extLst>
          </p:cNvPr>
          <p:cNvPicPr>
            <a:picLocks noChangeAspect="1"/>
          </p:cNvPicPr>
          <p:nvPr/>
        </p:nvPicPr>
        <p:blipFill rotWithShape="1">
          <a:blip r:embed="rId5">
            <a:extLst>
              <a:ext uri="{28A0092B-C50C-407E-A947-70E740481C1C}">
                <a14:useLocalDpi xmlns:a14="http://schemas.microsoft.com/office/drawing/2010/main" val="0"/>
              </a:ext>
            </a:extLst>
          </a:blip>
          <a:srcRect l="2837" t="18129" r="3222" b="22430"/>
          <a:stretch/>
        </p:blipFill>
        <p:spPr>
          <a:xfrm>
            <a:off x="45490" y="0"/>
            <a:ext cx="1573696" cy="586089"/>
          </a:xfrm>
          <a:prstGeom prst="rect">
            <a:avLst/>
          </a:prstGeom>
        </p:spPr>
      </p:pic>
      <p:pic>
        <p:nvPicPr>
          <p:cNvPr id="13" name="Picture 12" descr="A green and grey text on a black background&#10;&#10;Description automatically generated">
            <a:extLst>
              <a:ext uri="{FF2B5EF4-FFF2-40B4-BE49-F238E27FC236}">
                <a16:creationId xmlns:a16="http://schemas.microsoft.com/office/drawing/2014/main" id="{1CEA8C92-F42B-439F-46D1-017636F388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51778" y="237744"/>
            <a:ext cx="2357341" cy="375523"/>
          </a:xfrm>
          <a:prstGeom prst="rect">
            <a:avLst/>
          </a:prstGeom>
        </p:spPr>
      </p:pic>
    </p:spTree>
    <p:extLst>
      <p:ext uri="{BB962C8B-B14F-4D97-AF65-F5344CB8AC3E}">
        <p14:creationId xmlns:p14="http://schemas.microsoft.com/office/powerpoint/2010/main" val="643836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58995-412C-922F-5AAD-8A9DD97549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ACD627-0E93-7488-FFFD-FE1CECB68FC2}"/>
              </a:ext>
            </a:extLst>
          </p:cNvPr>
          <p:cNvSpPr>
            <a:spLocks noGrp="1"/>
          </p:cNvSpPr>
          <p:nvPr>
            <p:ph type="title"/>
          </p:nvPr>
        </p:nvSpPr>
        <p:spPr>
          <a:xfrm>
            <a:off x="6555112" y="15548"/>
            <a:ext cx="4789763" cy="1662878"/>
          </a:xfrm>
        </p:spPr>
        <p:txBody>
          <a:bodyPr>
            <a:normAutofit/>
          </a:bodyPr>
          <a:lstStyle/>
          <a:p>
            <a:r>
              <a:rPr lang="en-GB" sz="2800" b="1" dirty="0"/>
              <a:t>Day 4  </a:t>
            </a:r>
          </a:p>
        </p:txBody>
      </p:sp>
      <p:pic>
        <p:nvPicPr>
          <p:cNvPr id="13" name="Picture 12">
            <a:extLst>
              <a:ext uri="{FF2B5EF4-FFF2-40B4-BE49-F238E27FC236}">
                <a16:creationId xmlns:a16="http://schemas.microsoft.com/office/drawing/2014/main" id="{923E332D-C3D8-62AE-5DCD-09AC0D1C5C6E}"/>
              </a:ext>
            </a:extLst>
          </p:cNvPr>
          <p:cNvPicPr>
            <a:picLocks noChangeAspect="1"/>
          </p:cNvPicPr>
          <p:nvPr/>
        </p:nvPicPr>
        <p:blipFill>
          <a:blip r:embed="rId2"/>
          <a:srcRect t="31216" r="2" b="9851"/>
          <a:stretch/>
        </p:blipFill>
        <p:spPr>
          <a:xfrm>
            <a:off x="189570" y="170173"/>
            <a:ext cx="2799632" cy="3172965"/>
          </a:xfrm>
          <a:prstGeom prst="rect">
            <a:avLst/>
          </a:prstGeom>
        </p:spPr>
      </p:pic>
      <p:pic>
        <p:nvPicPr>
          <p:cNvPr id="6" name="Picture 5">
            <a:extLst>
              <a:ext uri="{FF2B5EF4-FFF2-40B4-BE49-F238E27FC236}">
                <a16:creationId xmlns:a16="http://schemas.microsoft.com/office/drawing/2014/main" id="{386D3B37-2B36-C186-3D3D-3A1D89B01E0F}"/>
              </a:ext>
            </a:extLst>
          </p:cNvPr>
          <p:cNvPicPr>
            <a:picLocks noChangeAspect="1"/>
          </p:cNvPicPr>
          <p:nvPr/>
        </p:nvPicPr>
        <p:blipFill>
          <a:blip r:embed="rId3"/>
          <a:srcRect t="3790" b="35861"/>
          <a:stretch/>
        </p:blipFill>
        <p:spPr>
          <a:xfrm flipH="1">
            <a:off x="3183414" y="170174"/>
            <a:ext cx="3001921" cy="2047053"/>
          </a:xfrm>
          <a:prstGeom prst="rect">
            <a:avLst/>
          </a:prstGeom>
        </p:spPr>
      </p:pic>
      <p:pic>
        <p:nvPicPr>
          <p:cNvPr id="17" name="Picture 16">
            <a:extLst>
              <a:ext uri="{FF2B5EF4-FFF2-40B4-BE49-F238E27FC236}">
                <a16:creationId xmlns:a16="http://schemas.microsoft.com/office/drawing/2014/main" id="{7E0111D9-58B7-C551-8994-F350C7364D24}"/>
              </a:ext>
            </a:extLst>
          </p:cNvPr>
          <p:cNvPicPr>
            <a:picLocks noChangeAspect="1"/>
          </p:cNvPicPr>
          <p:nvPr/>
        </p:nvPicPr>
        <p:blipFill>
          <a:blip r:embed="rId4"/>
          <a:srcRect l="19166" r="4" b="4"/>
          <a:stretch/>
        </p:blipFill>
        <p:spPr>
          <a:xfrm>
            <a:off x="189570" y="3510992"/>
            <a:ext cx="2799632" cy="2614912"/>
          </a:xfrm>
          <a:prstGeom prst="rect">
            <a:avLst/>
          </a:prstGeom>
        </p:spPr>
      </p:pic>
      <p:pic>
        <p:nvPicPr>
          <p:cNvPr id="15" name="Picture 14">
            <a:extLst>
              <a:ext uri="{FF2B5EF4-FFF2-40B4-BE49-F238E27FC236}">
                <a16:creationId xmlns:a16="http://schemas.microsoft.com/office/drawing/2014/main" id="{331351E9-2BB0-05A3-413C-D47E69BC0C8D}"/>
              </a:ext>
            </a:extLst>
          </p:cNvPr>
          <p:cNvPicPr>
            <a:picLocks noChangeAspect="1"/>
          </p:cNvPicPr>
          <p:nvPr/>
        </p:nvPicPr>
        <p:blipFill>
          <a:blip r:embed="rId5"/>
          <a:srcRect t="26081" r="3" b="8829"/>
          <a:stretch/>
        </p:blipFill>
        <p:spPr>
          <a:xfrm>
            <a:off x="3183413" y="2410403"/>
            <a:ext cx="3001920" cy="1489926"/>
          </a:xfrm>
          <a:prstGeom prst="rect">
            <a:avLst/>
          </a:prstGeom>
        </p:spPr>
      </p:pic>
      <p:pic>
        <p:nvPicPr>
          <p:cNvPr id="10" name="Picture 9">
            <a:extLst>
              <a:ext uri="{FF2B5EF4-FFF2-40B4-BE49-F238E27FC236}">
                <a16:creationId xmlns:a16="http://schemas.microsoft.com/office/drawing/2014/main" id="{264430BB-B760-AE3B-FA20-A535CDB9D6EA}"/>
              </a:ext>
            </a:extLst>
          </p:cNvPr>
          <p:cNvPicPr>
            <a:picLocks noChangeAspect="1"/>
          </p:cNvPicPr>
          <p:nvPr/>
        </p:nvPicPr>
        <p:blipFill>
          <a:blip r:embed="rId6"/>
          <a:srcRect t="39604" r="-5" b="10766"/>
          <a:stretch/>
        </p:blipFill>
        <p:spPr>
          <a:xfrm>
            <a:off x="3183412" y="4072045"/>
            <a:ext cx="3010830" cy="2053861"/>
          </a:xfrm>
          <a:prstGeom prst="rect">
            <a:avLst/>
          </a:prstGeom>
        </p:spPr>
      </p:pic>
      <p:sp>
        <p:nvSpPr>
          <p:cNvPr id="3" name="Content Placeholder 2">
            <a:extLst>
              <a:ext uri="{FF2B5EF4-FFF2-40B4-BE49-F238E27FC236}">
                <a16:creationId xmlns:a16="http://schemas.microsoft.com/office/drawing/2014/main" id="{90B705A7-600A-2F38-D206-4E6F7963417C}"/>
              </a:ext>
            </a:extLst>
          </p:cNvPr>
          <p:cNvSpPr>
            <a:spLocks noGrp="1"/>
          </p:cNvSpPr>
          <p:nvPr>
            <p:ph idx="1"/>
          </p:nvPr>
        </p:nvSpPr>
        <p:spPr>
          <a:xfrm>
            <a:off x="6564019" y="1198880"/>
            <a:ext cx="5191101" cy="5421375"/>
          </a:xfrm>
        </p:spPr>
        <p:txBody>
          <a:bodyPr>
            <a:normAutofit fontScale="92500" lnSpcReduction="20000"/>
          </a:bodyPr>
          <a:lstStyle/>
          <a:p>
            <a:pPr>
              <a:spcAft>
                <a:spcPts val="800"/>
              </a:spcAft>
            </a:pPr>
            <a:r>
              <a:rPr lang="en-GB" sz="1800" kern="0" dirty="0">
                <a:effectLst/>
                <a:ea typeface="Times New Roman" panose="02020603050405020304" pitchFamily="18" charset="0"/>
                <a:cs typeface="Times New Roman" panose="02020603050405020304" pitchFamily="18" charset="0"/>
              </a:rPr>
              <a:t>Pick up from hotel  for full day guided tour of 2  artisanal vineyards</a:t>
            </a:r>
            <a:endParaRPr lang="en-GB" sz="1800" kern="0" dirty="0">
              <a:ea typeface="Times New Roman" panose="02020603050405020304" pitchFamily="18" charset="0"/>
              <a:cs typeface="Times New Roman" panose="02020603050405020304" pitchFamily="18" charset="0"/>
            </a:endParaRPr>
          </a:p>
          <a:p>
            <a:pPr>
              <a:spcAft>
                <a:spcPts val="800"/>
              </a:spcAft>
            </a:pPr>
            <a:r>
              <a:rPr lang="en-GB" sz="1800" kern="0" dirty="0">
                <a:effectLst/>
                <a:ea typeface="Times New Roman" panose="02020603050405020304" pitchFamily="18" charset="0"/>
                <a:cs typeface="Times New Roman" panose="02020603050405020304" pitchFamily="18" charset="0"/>
              </a:rPr>
              <a:t>One of these has diversified into Gin, Rum and other spirit Distillation</a:t>
            </a:r>
          </a:p>
          <a:p>
            <a:pPr>
              <a:spcAft>
                <a:spcPts val="800"/>
              </a:spcAft>
            </a:pPr>
            <a:r>
              <a:rPr lang="en-GB" sz="1800" kern="0" dirty="0">
                <a:effectLst/>
                <a:ea typeface="Times New Roman" panose="02020603050405020304" pitchFamily="18" charset="0"/>
                <a:cs typeface="Times New Roman" panose="02020603050405020304" pitchFamily="18" charset="0"/>
              </a:rPr>
              <a:t>Extended tutored wine (and spirit)</a:t>
            </a:r>
            <a:r>
              <a:rPr lang="en-GB" sz="1800" kern="0" dirty="0">
                <a:ea typeface="Times New Roman" panose="02020603050405020304" pitchFamily="18" charset="0"/>
                <a:cs typeface="Times New Roman" panose="02020603050405020304" pitchFamily="18" charset="0"/>
              </a:rPr>
              <a:t> </a:t>
            </a:r>
            <a:r>
              <a:rPr lang="en-GB" sz="1800" kern="0" dirty="0">
                <a:effectLst/>
                <a:ea typeface="Times New Roman" panose="02020603050405020304" pitchFamily="18" charset="0"/>
                <a:cs typeface="Times New Roman" panose="02020603050405020304" pitchFamily="18" charset="0"/>
              </a:rPr>
              <a:t>tastings </a:t>
            </a:r>
            <a:endParaRPr lang="en-GB" sz="1800" kern="0" dirty="0">
              <a:ea typeface="Times New Roman" panose="02020603050405020304" pitchFamily="18" charset="0"/>
              <a:cs typeface="Times New Roman" panose="02020603050405020304" pitchFamily="18" charset="0"/>
            </a:endParaRPr>
          </a:p>
          <a:p>
            <a:pPr>
              <a:spcAft>
                <a:spcPts val="800"/>
              </a:spcAft>
            </a:pPr>
            <a:r>
              <a:rPr lang="en-GB" sz="1800" kern="0" dirty="0">
                <a:effectLst/>
                <a:ea typeface="Times New Roman" panose="02020603050405020304" pitchFamily="18" charset="0"/>
                <a:cs typeface="Times New Roman" panose="02020603050405020304" pitchFamily="18" charset="0"/>
              </a:rPr>
              <a:t>Expert wine &amp; food guides </a:t>
            </a:r>
          </a:p>
          <a:p>
            <a:pPr>
              <a:spcAft>
                <a:spcPts val="800"/>
              </a:spcAft>
            </a:pPr>
            <a:r>
              <a:rPr lang="en-GB" sz="1800" kern="0" dirty="0">
                <a:effectLst/>
                <a:ea typeface="Times New Roman" panose="02020603050405020304" pitchFamily="18" charset="0"/>
                <a:cs typeface="Times New Roman" panose="02020603050405020304" pitchFamily="18" charset="0"/>
              </a:rPr>
              <a:t>First Vineyard/ Winery</a:t>
            </a:r>
            <a:r>
              <a:rPr lang="en-GB" sz="1800" kern="0" dirty="0">
                <a:ea typeface="Times New Roman" panose="02020603050405020304" pitchFamily="18" charset="0"/>
                <a:cs typeface="Times New Roman" panose="02020603050405020304" pitchFamily="18" charset="0"/>
              </a:rPr>
              <a:t> / Gin Distillery: </a:t>
            </a:r>
            <a:r>
              <a:rPr lang="en-GB" sz="1800" kern="0" dirty="0">
                <a:effectLst/>
                <a:ea typeface="Times New Roman" panose="02020603050405020304" pitchFamily="18" charset="0"/>
                <a:cs typeface="Times New Roman" panose="02020603050405020304" pitchFamily="18" charset="0"/>
              </a:rPr>
              <a:t>Henners</a:t>
            </a:r>
            <a:r>
              <a:rPr lang="en-GB" sz="1800" kern="0" dirty="0">
                <a:ea typeface="Times New Roman" panose="02020603050405020304" pitchFamily="18" charset="0"/>
                <a:cs typeface="Times New Roman" panose="02020603050405020304" pitchFamily="18" charset="0"/>
              </a:rPr>
              <a:t>, </a:t>
            </a:r>
            <a:r>
              <a:rPr lang="en-GB" sz="1800" b="1" kern="0" dirty="0">
                <a:ea typeface="Times New Roman" panose="02020603050405020304" pitchFamily="18" charset="0"/>
                <a:cs typeface="Times New Roman" panose="02020603050405020304" pitchFamily="18" charset="0"/>
              </a:rPr>
              <a:t>t</a:t>
            </a:r>
            <a:r>
              <a:rPr lang="en-GB" sz="1800" kern="0" dirty="0">
                <a:effectLst/>
                <a:ea typeface="Times New Roman" panose="02020603050405020304" pitchFamily="18" charset="0"/>
                <a:cs typeface="Times New Roman" panose="02020603050405020304" pitchFamily="18" charset="0"/>
              </a:rPr>
              <a:t>our and Tasting</a:t>
            </a:r>
          </a:p>
          <a:p>
            <a:pPr>
              <a:spcAft>
                <a:spcPts val="800"/>
              </a:spcAft>
            </a:pPr>
            <a:r>
              <a:rPr lang="en-GB" sz="1800" kern="0" dirty="0">
                <a:effectLst/>
                <a:ea typeface="Times New Roman" panose="02020603050405020304" pitchFamily="18" charset="0"/>
                <a:cs typeface="Times New Roman" panose="02020603050405020304" pitchFamily="18" charset="0"/>
              </a:rPr>
              <a:t>Vineyard feast lunch  with wines paired </a:t>
            </a:r>
            <a:endParaRPr lang="en-GB" sz="1800" kern="100" dirty="0">
              <a:effectLst/>
              <a:ea typeface="Aptos" panose="020B0004020202020204" pitchFamily="34" charset="0"/>
              <a:cs typeface="Times New Roman" panose="02020603050405020304" pitchFamily="18" charset="0"/>
            </a:endParaRPr>
          </a:p>
          <a:p>
            <a:pPr>
              <a:spcAft>
                <a:spcPts val="800"/>
              </a:spcAft>
            </a:pPr>
            <a:r>
              <a:rPr lang="en-GB" sz="1800" kern="0" dirty="0">
                <a:effectLst/>
                <a:ea typeface="Times New Roman" panose="02020603050405020304" pitchFamily="18" charset="0"/>
                <a:cs typeface="Times New Roman" panose="02020603050405020304" pitchFamily="18" charset="0"/>
              </a:rPr>
              <a:t>Second Vineyard/ Winery: </a:t>
            </a:r>
            <a:r>
              <a:rPr lang="en-GB" sz="1800" b="1" kern="0" dirty="0">
                <a:ea typeface="Times New Roman" panose="02020603050405020304" pitchFamily="18" charset="0"/>
                <a:cs typeface="Times New Roman" panose="02020603050405020304" pitchFamily="18" charset="0"/>
              </a:rPr>
              <a:t>Mountfield</a:t>
            </a:r>
            <a:r>
              <a:rPr lang="en-GB" sz="1800" kern="0" dirty="0">
                <a:effectLst/>
                <a:ea typeface="Times New Roman" panose="02020603050405020304" pitchFamily="18" charset="0"/>
                <a:cs typeface="Times New Roman" panose="02020603050405020304" pitchFamily="18" charset="0"/>
              </a:rPr>
              <a:t>, tour and tasting</a:t>
            </a:r>
          </a:p>
          <a:p>
            <a:pPr>
              <a:spcAft>
                <a:spcPts val="800"/>
              </a:spcAft>
            </a:pPr>
            <a:r>
              <a:rPr lang="en-GB" sz="1800" kern="0" dirty="0">
                <a:effectLst/>
                <a:ea typeface="Times New Roman" panose="02020603050405020304" pitchFamily="18" charset="0"/>
                <a:cs typeface="Times New Roman" panose="02020603050405020304" pitchFamily="18" charset="0"/>
              </a:rPr>
              <a:t>Collection and transport to and from hotel</a:t>
            </a:r>
          </a:p>
          <a:p>
            <a:pPr>
              <a:spcAft>
                <a:spcPts val="800"/>
              </a:spcAft>
            </a:pPr>
            <a:r>
              <a:rPr lang="en-GB" sz="1800" kern="0" dirty="0">
                <a:effectLst/>
                <a:ea typeface="Times New Roman" panose="02020603050405020304" pitchFamily="18" charset="0"/>
                <a:cs typeface="Times New Roman" panose="02020603050405020304" pitchFamily="18" charset="0"/>
              </a:rPr>
              <a:t>HD video and photography from your day</a:t>
            </a:r>
            <a:endParaRPr lang="en-GB" sz="1800" b="1" kern="100" dirty="0">
              <a:effectLst/>
              <a:ea typeface="Aptos" panose="020B0004020202020204" pitchFamily="34" charset="0"/>
              <a:cs typeface="Times New Roman" panose="02020603050405020304" pitchFamily="18" charset="0"/>
            </a:endParaRPr>
          </a:p>
          <a:p>
            <a:pPr>
              <a:spcAft>
                <a:spcPts val="800"/>
              </a:spcAft>
            </a:pPr>
            <a:r>
              <a:rPr lang="en-GB" sz="1800" kern="0" dirty="0">
                <a:effectLst/>
                <a:ea typeface="Times New Roman" panose="02020603050405020304" pitchFamily="18" charset="0"/>
                <a:cs typeface="Times New Roman" panose="02020603050405020304" pitchFamily="18" charset="0"/>
              </a:rPr>
              <a:t>Overnight stay at hotel (night 4) </a:t>
            </a:r>
            <a:endParaRPr lang="en-GB" sz="1800" kern="100" dirty="0">
              <a:effectLst/>
              <a:ea typeface="Aptos" panose="020B0004020202020204" pitchFamily="34" charset="0"/>
              <a:cs typeface="Times New Roman" panose="02020603050405020304" pitchFamily="18" charset="0"/>
            </a:endParaRPr>
          </a:p>
          <a:p>
            <a:pPr>
              <a:spcAft>
                <a:spcPts val="800"/>
              </a:spcAft>
            </a:pPr>
            <a:r>
              <a:rPr lang="en-GB" sz="1800" kern="0" dirty="0">
                <a:effectLst/>
                <a:ea typeface="Times New Roman" panose="02020603050405020304" pitchFamily="18" charset="0"/>
                <a:cs typeface="Times New Roman" panose="02020603050405020304" pitchFamily="18" charset="0"/>
              </a:rPr>
              <a:t>Dinner </a:t>
            </a:r>
            <a:endParaRPr lang="en-GB" sz="1800" kern="100" dirty="0">
              <a:effectLst/>
              <a:ea typeface="Aptos" panose="020B0004020202020204" pitchFamily="34" charset="0"/>
              <a:cs typeface="Times New Roman" panose="02020603050405020304" pitchFamily="18" charset="0"/>
            </a:endParaRPr>
          </a:p>
          <a:p>
            <a:endParaRPr lang="en-GB" sz="800" dirty="0"/>
          </a:p>
        </p:txBody>
      </p:sp>
      <p:pic>
        <p:nvPicPr>
          <p:cNvPr id="18" name="Picture 17" descr="A logo with a wing and text&#10;&#10;Description automatically generated">
            <a:extLst>
              <a:ext uri="{FF2B5EF4-FFF2-40B4-BE49-F238E27FC236}">
                <a16:creationId xmlns:a16="http://schemas.microsoft.com/office/drawing/2014/main" id="{DA28E939-6C9C-ED97-D7E3-2EF34F3FC002}"/>
              </a:ext>
            </a:extLst>
          </p:cNvPr>
          <p:cNvPicPr>
            <a:picLocks noChangeAspect="1"/>
          </p:cNvPicPr>
          <p:nvPr/>
        </p:nvPicPr>
        <p:blipFill rotWithShape="1">
          <a:blip r:embed="rId7">
            <a:extLst>
              <a:ext uri="{28A0092B-C50C-407E-A947-70E740481C1C}">
                <a14:useLocalDpi xmlns:a14="http://schemas.microsoft.com/office/drawing/2010/main" val="0"/>
              </a:ext>
            </a:extLst>
          </a:blip>
          <a:srcRect l="2837" t="18129" r="3222" b="22430"/>
          <a:stretch/>
        </p:blipFill>
        <p:spPr>
          <a:xfrm>
            <a:off x="3049" y="1"/>
            <a:ext cx="1533143" cy="570986"/>
          </a:xfrm>
          <a:prstGeom prst="rect">
            <a:avLst/>
          </a:prstGeom>
        </p:spPr>
      </p:pic>
      <p:pic>
        <p:nvPicPr>
          <p:cNvPr id="19" name="Picture 18" descr="A green and grey text on a black background&#10;&#10;Description automatically generated">
            <a:extLst>
              <a:ext uri="{FF2B5EF4-FFF2-40B4-BE49-F238E27FC236}">
                <a16:creationId xmlns:a16="http://schemas.microsoft.com/office/drawing/2014/main" id="{1E5A77B9-A45D-DF75-C8B6-FDA001C419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51778" y="237744"/>
            <a:ext cx="2357341" cy="375523"/>
          </a:xfrm>
          <a:prstGeom prst="rect">
            <a:avLst/>
          </a:prstGeom>
        </p:spPr>
      </p:pic>
    </p:spTree>
    <p:extLst>
      <p:ext uri="{BB962C8B-B14F-4D97-AF65-F5344CB8AC3E}">
        <p14:creationId xmlns:p14="http://schemas.microsoft.com/office/powerpoint/2010/main" val="1504974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0EFD4-2DC9-711F-D4CA-BA8747BC07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E9AEAF-AC42-0513-E9C0-0DF3683CB58E}"/>
              </a:ext>
            </a:extLst>
          </p:cNvPr>
          <p:cNvSpPr>
            <a:spLocks noGrp="1"/>
          </p:cNvSpPr>
          <p:nvPr>
            <p:ph type="title"/>
          </p:nvPr>
        </p:nvSpPr>
        <p:spPr>
          <a:xfrm>
            <a:off x="832338" y="590577"/>
            <a:ext cx="10515600" cy="823912"/>
          </a:xfrm>
        </p:spPr>
        <p:txBody>
          <a:bodyPr>
            <a:normAutofit/>
          </a:bodyPr>
          <a:lstStyle/>
          <a:p>
            <a:r>
              <a:rPr lang="en-GB" sz="2800" b="1" dirty="0"/>
              <a:t>Day 4 Wineries and Vineyards </a:t>
            </a:r>
          </a:p>
        </p:txBody>
      </p:sp>
      <p:sp>
        <p:nvSpPr>
          <p:cNvPr id="3" name="Text Placeholder 2">
            <a:extLst>
              <a:ext uri="{FF2B5EF4-FFF2-40B4-BE49-F238E27FC236}">
                <a16:creationId xmlns:a16="http://schemas.microsoft.com/office/drawing/2014/main" id="{46360AB8-E308-F9E5-1006-888413CC61EB}"/>
              </a:ext>
            </a:extLst>
          </p:cNvPr>
          <p:cNvSpPr>
            <a:spLocks noGrp="1"/>
          </p:cNvSpPr>
          <p:nvPr>
            <p:ph type="body" idx="1"/>
          </p:nvPr>
        </p:nvSpPr>
        <p:spPr>
          <a:xfrm>
            <a:off x="832338" y="976568"/>
            <a:ext cx="5157787" cy="823912"/>
          </a:xfrm>
        </p:spPr>
        <p:txBody>
          <a:bodyPr/>
          <a:lstStyle/>
          <a:p>
            <a:r>
              <a:rPr lang="en-GB" dirty="0"/>
              <a:t>Henners</a:t>
            </a:r>
          </a:p>
        </p:txBody>
      </p:sp>
      <p:sp>
        <p:nvSpPr>
          <p:cNvPr id="4" name="Content Placeholder 3">
            <a:extLst>
              <a:ext uri="{FF2B5EF4-FFF2-40B4-BE49-F238E27FC236}">
                <a16:creationId xmlns:a16="http://schemas.microsoft.com/office/drawing/2014/main" id="{AFE5B5D7-3858-CEA9-5D17-0C19097B805F}"/>
              </a:ext>
            </a:extLst>
          </p:cNvPr>
          <p:cNvSpPr>
            <a:spLocks noGrp="1"/>
          </p:cNvSpPr>
          <p:nvPr>
            <p:ph sz="half" idx="2"/>
          </p:nvPr>
        </p:nvSpPr>
        <p:spPr>
          <a:xfrm>
            <a:off x="530067" y="1800480"/>
            <a:ext cx="5157787" cy="4931064"/>
          </a:xfrm>
        </p:spPr>
        <p:txBody>
          <a:bodyPr>
            <a:noAutofit/>
          </a:bodyPr>
          <a:lstStyle/>
          <a:p>
            <a:pPr marL="342900" lvl="0" indent="-342900">
              <a:lnSpc>
                <a:spcPct val="115000"/>
              </a:lnSpc>
              <a:buFont typeface="Symbol" panose="05050102010706020507" pitchFamily="18" charset="2"/>
              <a:buChar char=""/>
            </a:pPr>
            <a:r>
              <a:rPr lang="en-GB" sz="1200" kern="100" dirty="0">
                <a:solidFill>
                  <a:schemeClr val="tx1">
                    <a:lumMod val="65000"/>
                    <a:lumOff val="35000"/>
                  </a:schemeClr>
                </a:solidFill>
                <a:effectLst/>
                <a:ea typeface="Aptos" panose="020B0004020202020204" pitchFamily="34" charset="0"/>
                <a:cs typeface="Times New Roman" panose="02020603050405020304" pitchFamily="18" charset="0"/>
              </a:rPr>
              <a:t>Nestled 5 miles from the sea, Henners Vineyard was established in the picturesque village of </a:t>
            </a:r>
            <a:r>
              <a:rPr lang="en-GB" sz="1200" kern="100" dirty="0" err="1">
                <a:solidFill>
                  <a:schemeClr val="tx1">
                    <a:lumMod val="65000"/>
                    <a:lumOff val="35000"/>
                  </a:schemeClr>
                </a:solidFill>
                <a:effectLst/>
                <a:ea typeface="Aptos" panose="020B0004020202020204" pitchFamily="34" charset="0"/>
                <a:cs typeface="Times New Roman" panose="02020603050405020304" pitchFamily="18" charset="0"/>
              </a:rPr>
              <a:t>Herstmonceux</a:t>
            </a:r>
            <a:r>
              <a:rPr lang="en-GB" sz="1200" kern="100" dirty="0">
                <a:solidFill>
                  <a:schemeClr val="tx1">
                    <a:lumMod val="65000"/>
                    <a:lumOff val="35000"/>
                  </a:schemeClr>
                </a:solidFill>
                <a:effectLst/>
                <a:ea typeface="Aptos" panose="020B0004020202020204" pitchFamily="34" charset="0"/>
                <a:cs typeface="Times New Roman" panose="02020603050405020304" pitchFamily="18" charset="0"/>
              </a:rPr>
              <a:t> in 2007. </a:t>
            </a:r>
          </a:p>
          <a:p>
            <a:pPr marL="342900" lvl="0" indent="-342900">
              <a:lnSpc>
                <a:spcPct val="115000"/>
              </a:lnSpc>
              <a:buFont typeface="Symbol" panose="05050102010706020507" pitchFamily="18" charset="2"/>
              <a:buChar char=""/>
            </a:pPr>
            <a:r>
              <a:rPr lang="en-GB" sz="1200" kern="100" dirty="0">
                <a:solidFill>
                  <a:schemeClr val="tx1">
                    <a:lumMod val="65000"/>
                    <a:lumOff val="35000"/>
                  </a:schemeClr>
                </a:solidFill>
                <a:effectLst/>
                <a:ea typeface="Aptos" panose="020B0004020202020204" pitchFamily="34" charset="0"/>
                <a:cs typeface="Times New Roman" panose="02020603050405020304" pitchFamily="18" charset="0"/>
              </a:rPr>
              <a:t>Planted with  three classic sparkling grape varieties, Chardonnay, Pinot Noir and Pinot Meunier, the vineyard is in one of the driest, sunniest pockets of England.</a:t>
            </a:r>
          </a:p>
          <a:p>
            <a:pPr marL="342900" lvl="0" indent="-342900">
              <a:lnSpc>
                <a:spcPct val="115000"/>
              </a:lnSpc>
              <a:buFont typeface="Symbol" panose="05050102010706020507" pitchFamily="18" charset="2"/>
              <a:buChar char=""/>
            </a:pPr>
            <a:r>
              <a:rPr lang="en-GB" sz="1200" kern="100" dirty="0">
                <a:solidFill>
                  <a:schemeClr val="tx1">
                    <a:lumMod val="65000"/>
                    <a:lumOff val="35000"/>
                  </a:schemeClr>
                </a:solidFill>
                <a:effectLst/>
                <a:ea typeface="Aptos" panose="020B0004020202020204" pitchFamily="34" charset="0"/>
                <a:cs typeface="Times New Roman" panose="02020603050405020304" pitchFamily="18" charset="0"/>
              </a:rPr>
              <a:t>Strong coastal influence, low elevation and rich, free-draining clay soils make the site ideally suited for the production of quality sparkling and still wines. </a:t>
            </a:r>
          </a:p>
          <a:p>
            <a:pPr marL="342900" lvl="0" indent="-342900">
              <a:lnSpc>
                <a:spcPct val="115000"/>
              </a:lnSpc>
              <a:buFont typeface="Symbol" panose="05050102010706020507" pitchFamily="18" charset="2"/>
              <a:buChar char=""/>
            </a:pPr>
            <a:r>
              <a:rPr lang="en-GB" sz="1200" kern="100" dirty="0">
                <a:solidFill>
                  <a:schemeClr val="tx1">
                    <a:lumMod val="65000"/>
                    <a:lumOff val="35000"/>
                  </a:schemeClr>
                </a:solidFill>
                <a:effectLst/>
                <a:ea typeface="Aptos" panose="020B0004020202020204" pitchFamily="34" charset="0"/>
                <a:cs typeface="Times New Roman" panose="02020603050405020304" pitchFamily="18" charset="0"/>
              </a:rPr>
              <a:t>Sea breezes are key, minimising frost risk, reducing disease pressure and bringing a crisp salinity to the wines.</a:t>
            </a:r>
          </a:p>
          <a:p>
            <a:pPr marL="342900" lvl="0" indent="-342900">
              <a:lnSpc>
                <a:spcPct val="115000"/>
              </a:lnSpc>
              <a:buFont typeface="Symbol" panose="05050102010706020507" pitchFamily="18" charset="2"/>
              <a:buChar char=""/>
            </a:pPr>
            <a:r>
              <a:rPr lang="en-GB" sz="1200" kern="100" dirty="0">
                <a:solidFill>
                  <a:schemeClr val="tx1">
                    <a:lumMod val="65000"/>
                    <a:lumOff val="35000"/>
                  </a:schemeClr>
                </a:solidFill>
                <a:effectLst/>
                <a:ea typeface="Aptos" panose="020B0004020202020204" pitchFamily="34" charset="0"/>
                <a:cs typeface="Times New Roman" panose="02020603050405020304" pitchFamily="18" charset="0"/>
              </a:rPr>
              <a:t>In the winery,  a non interventionist approach is taken, made possible by the quality of the fruit. </a:t>
            </a:r>
          </a:p>
          <a:p>
            <a:pPr marL="342900" lvl="0" indent="-342900">
              <a:lnSpc>
                <a:spcPct val="115000"/>
              </a:lnSpc>
              <a:spcAft>
                <a:spcPts val="800"/>
              </a:spcAft>
              <a:buFont typeface="Symbol" panose="05050102010706020507" pitchFamily="18" charset="2"/>
              <a:buChar char=""/>
            </a:pPr>
            <a:r>
              <a:rPr lang="en-GB" sz="1200" kern="100" dirty="0">
                <a:solidFill>
                  <a:schemeClr val="tx1">
                    <a:lumMod val="65000"/>
                    <a:lumOff val="35000"/>
                  </a:schemeClr>
                </a:solidFill>
                <a:effectLst/>
                <a:ea typeface="Aptos" panose="020B0004020202020204" pitchFamily="34" charset="0"/>
                <a:cs typeface="Times New Roman" panose="02020603050405020304" pitchFamily="18" charset="0"/>
              </a:rPr>
              <a:t>Multiple vine clones and varieties are planted to give a broad palate of wines for final blending and oak barrels contribute character, depth, richness and layers to the wines. </a:t>
            </a:r>
          </a:p>
          <a:p>
            <a:pPr marL="342900" lvl="0" indent="-342900">
              <a:lnSpc>
                <a:spcPct val="115000"/>
              </a:lnSpc>
              <a:spcAft>
                <a:spcPts val="800"/>
              </a:spcAft>
              <a:buFont typeface="Symbol" panose="05050102010706020507" pitchFamily="18" charset="2"/>
              <a:buChar char=""/>
            </a:pPr>
            <a:r>
              <a:rPr lang="en-US" sz="1200" dirty="0">
                <a:solidFill>
                  <a:schemeClr val="tx1">
                    <a:lumMod val="65000"/>
                    <a:lumOff val="35000"/>
                  </a:schemeClr>
                </a:solidFill>
                <a:highlight>
                  <a:srgbClr val="FFFFFF"/>
                </a:highlight>
              </a:rPr>
              <a:t>Henners</a:t>
            </a:r>
            <a:r>
              <a:rPr lang="en-US" sz="1200" b="0" i="0" dirty="0">
                <a:solidFill>
                  <a:schemeClr val="tx1">
                    <a:lumMod val="65000"/>
                    <a:lumOff val="35000"/>
                  </a:schemeClr>
                </a:solidFill>
                <a:effectLst/>
                <a:highlight>
                  <a:srgbClr val="FFFFFF"/>
                </a:highlight>
              </a:rPr>
              <a:t> gin is distilled entirely from scratch using wine from </a:t>
            </a:r>
            <a:r>
              <a:rPr lang="en-US" sz="1200" dirty="0">
                <a:solidFill>
                  <a:schemeClr val="tx1">
                    <a:lumMod val="65000"/>
                    <a:lumOff val="35000"/>
                  </a:schemeClr>
                </a:solidFill>
                <a:highlight>
                  <a:srgbClr val="FFFFFF"/>
                </a:highlight>
              </a:rPr>
              <a:t>their own </a:t>
            </a:r>
            <a:r>
              <a:rPr lang="en-US" sz="1200" b="0" i="0" dirty="0">
                <a:solidFill>
                  <a:schemeClr val="tx1">
                    <a:lumMod val="65000"/>
                    <a:lumOff val="35000"/>
                  </a:schemeClr>
                </a:solidFill>
                <a:effectLst/>
                <a:highlight>
                  <a:srgbClr val="FFFFFF"/>
                </a:highlight>
              </a:rPr>
              <a:t>vineyards, in copper pot alembic stills at English </a:t>
            </a:r>
            <a:r>
              <a:rPr lang="en-US" sz="1200" b="1" i="0" dirty="0">
                <a:solidFill>
                  <a:schemeClr val="tx1">
                    <a:lumMod val="65000"/>
                    <a:lumOff val="35000"/>
                  </a:schemeClr>
                </a:solidFill>
                <a:effectLst/>
                <a:highlight>
                  <a:srgbClr val="FFFFFF"/>
                </a:highlight>
              </a:rPr>
              <a:t>Spirit</a:t>
            </a:r>
            <a:r>
              <a:rPr lang="en-US" sz="1200" b="0" i="0" dirty="0">
                <a:solidFill>
                  <a:schemeClr val="tx1">
                    <a:lumMod val="65000"/>
                    <a:lumOff val="35000"/>
                  </a:schemeClr>
                </a:solidFill>
                <a:effectLst/>
                <a:highlight>
                  <a:srgbClr val="FFFFFF"/>
                </a:highlight>
              </a:rPr>
              <a:t> Distillery nearby.  Other spirits are also now made by Henners including a Rum and a lemon liquor</a:t>
            </a:r>
            <a:endParaRPr lang="en-GB" sz="1200" dirty="0">
              <a:solidFill>
                <a:schemeClr val="tx1">
                  <a:lumMod val="65000"/>
                  <a:lumOff val="35000"/>
                </a:schemeClr>
              </a:solidFill>
            </a:endParaRPr>
          </a:p>
        </p:txBody>
      </p:sp>
      <p:sp>
        <p:nvSpPr>
          <p:cNvPr id="5" name="Text Placeholder 4">
            <a:extLst>
              <a:ext uri="{FF2B5EF4-FFF2-40B4-BE49-F238E27FC236}">
                <a16:creationId xmlns:a16="http://schemas.microsoft.com/office/drawing/2014/main" id="{7C8ABEFA-70C9-DA2E-94CA-9EC514950356}"/>
              </a:ext>
            </a:extLst>
          </p:cNvPr>
          <p:cNvSpPr>
            <a:spLocks noGrp="1"/>
          </p:cNvSpPr>
          <p:nvPr>
            <p:ph type="body" sz="quarter" idx="3"/>
          </p:nvPr>
        </p:nvSpPr>
        <p:spPr>
          <a:xfrm>
            <a:off x="6252062" y="1151095"/>
            <a:ext cx="5183188" cy="823912"/>
          </a:xfrm>
        </p:spPr>
        <p:txBody>
          <a:bodyPr/>
          <a:lstStyle/>
          <a:p>
            <a:pPr algn="r"/>
            <a:r>
              <a:rPr lang="en-GB" dirty="0"/>
              <a:t>Mountfield</a:t>
            </a:r>
          </a:p>
        </p:txBody>
      </p:sp>
      <p:pic>
        <p:nvPicPr>
          <p:cNvPr id="12" name="Picture 11" descr="A logo with a wing and text&#10;&#10;Description automatically generated">
            <a:extLst>
              <a:ext uri="{FF2B5EF4-FFF2-40B4-BE49-F238E27FC236}">
                <a16:creationId xmlns:a16="http://schemas.microsoft.com/office/drawing/2014/main" id="{2120519F-797E-4C81-44CB-97E32C094D74}"/>
              </a:ext>
            </a:extLst>
          </p:cNvPr>
          <p:cNvPicPr>
            <a:picLocks noChangeAspect="1"/>
          </p:cNvPicPr>
          <p:nvPr/>
        </p:nvPicPr>
        <p:blipFill rotWithShape="1">
          <a:blip r:embed="rId2">
            <a:extLst>
              <a:ext uri="{28A0092B-C50C-407E-A947-70E740481C1C}">
                <a14:useLocalDpi xmlns:a14="http://schemas.microsoft.com/office/drawing/2010/main" val="0"/>
              </a:ext>
            </a:extLst>
          </a:blip>
          <a:srcRect l="2837" t="18129" r="3222" b="22430"/>
          <a:stretch/>
        </p:blipFill>
        <p:spPr>
          <a:xfrm>
            <a:off x="45490" y="0"/>
            <a:ext cx="1573696" cy="586089"/>
          </a:xfrm>
          <a:prstGeom prst="rect">
            <a:avLst/>
          </a:prstGeom>
        </p:spPr>
      </p:pic>
      <p:pic>
        <p:nvPicPr>
          <p:cNvPr id="13" name="Picture 12" descr="A green and grey text on a black background&#10;&#10;Description automatically generated">
            <a:extLst>
              <a:ext uri="{FF2B5EF4-FFF2-40B4-BE49-F238E27FC236}">
                <a16:creationId xmlns:a16="http://schemas.microsoft.com/office/drawing/2014/main" id="{2B03AADB-EC56-A94E-7BF5-F5A643C709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1778" y="237744"/>
            <a:ext cx="2357341" cy="375523"/>
          </a:xfrm>
          <a:prstGeom prst="rect">
            <a:avLst/>
          </a:prstGeom>
        </p:spPr>
      </p:pic>
      <p:pic>
        <p:nvPicPr>
          <p:cNvPr id="7" name="Picture 6">
            <a:extLst>
              <a:ext uri="{FF2B5EF4-FFF2-40B4-BE49-F238E27FC236}">
                <a16:creationId xmlns:a16="http://schemas.microsoft.com/office/drawing/2014/main" id="{3694E1DC-2B79-5342-4DFD-B0DD20B976B4}"/>
              </a:ext>
            </a:extLst>
          </p:cNvPr>
          <p:cNvPicPr>
            <a:picLocks noChangeAspect="1"/>
          </p:cNvPicPr>
          <p:nvPr/>
        </p:nvPicPr>
        <p:blipFill>
          <a:blip r:embed="rId4"/>
          <a:stretch>
            <a:fillRect/>
          </a:stretch>
        </p:blipFill>
        <p:spPr>
          <a:xfrm>
            <a:off x="5687854" y="716718"/>
            <a:ext cx="1433097" cy="1083762"/>
          </a:xfrm>
          <a:prstGeom prst="rect">
            <a:avLst/>
          </a:prstGeom>
        </p:spPr>
      </p:pic>
      <p:sp>
        <p:nvSpPr>
          <p:cNvPr id="14" name="Content Placeholder 13">
            <a:extLst>
              <a:ext uri="{FF2B5EF4-FFF2-40B4-BE49-F238E27FC236}">
                <a16:creationId xmlns:a16="http://schemas.microsoft.com/office/drawing/2014/main" id="{0B37EA52-C192-05D9-C106-C3A0CCA847FB}"/>
              </a:ext>
            </a:extLst>
          </p:cNvPr>
          <p:cNvSpPr>
            <a:spLocks noGrp="1"/>
          </p:cNvSpPr>
          <p:nvPr>
            <p:ph sz="quarter" idx="4"/>
          </p:nvPr>
        </p:nvSpPr>
        <p:spPr>
          <a:xfrm>
            <a:off x="5990125" y="2043089"/>
            <a:ext cx="5569268" cy="4311053"/>
          </a:xfrm>
        </p:spPr>
        <p:txBody>
          <a:bodyPr>
            <a:noAutofit/>
          </a:bodyPr>
          <a:lstStyle/>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 Mountfield Winery in Sussex has been developed over the last 12 years. </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 2016 Classic Cuvee, 2017 Rose and 2015 Blanc de </a:t>
            </a:r>
            <a:r>
              <a:rPr lang="en-GB" sz="1200" kern="100" dirty="0" err="1">
                <a:effectLst/>
                <a:latin typeface="Aptos" panose="020B0004020202020204" pitchFamily="34" charset="0"/>
                <a:ea typeface="Aptos" panose="020B0004020202020204" pitchFamily="34" charset="0"/>
                <a:cs typeface="Times New Roman" panose="02020603050405020304" pitchFamily="18" charset="0"/>
              </a:rPr>
              <a:t>blancs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were released last year. </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 vines were planted in 2012 with the vineyard facing south, at 50-85 meters altitude. </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It has good protection from wind and frost, and has great mineral balance. </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 soil is a mixture of greensand and clay over a bedrock of sandstone</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 owners developed an old dairy unit to create the winery next to the vineyard, so there is no delay from vine to press, preserving the quality of the fruit.</a:t>
            </a:r>
            <a:r>
              <a:rPr lang="en-GB" sz="1200" kern="100" spc="85" dirty="0">
                <a:solidFill>
                  <a:srgbClr val="000000"/>
                </a:solidFill>
                <a:effectLst/>
                <a:latin typeface="FuturaStd-Book"/>
                <a:ea typeface="Aptos" panose="020B0004020202020204" pitchFamily="34" charset="0"/>
                <a:cs typeface="Times New Roman" panose="02020603050405020304" pitchFamily="18" charset="0"/>
              </a:rPr>
              <a:t>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200" dirty="0">
                <a:effectLst/>
                <a:latin typeface="Aptos" panose="020B0004020202020204" pitchFamily="34" charset="0"/>
                <a:ea typeface="Aptos" panose="020B0004020202020204" pitchFamily="34" charset="0"/>
                <a:cs typeface="Times New Roman" panose="02020603050405020304" pitchFamily="18" charset="0"/>
              </a:rPr>
              <a:t>The tasting room is in the stables next to the house, </a:t>
            </a:r>
          </a:p>
          <a:p>
            <a:r>
              <a:rPr lang="en-GB" sz="1200" dirty="0">
                <a:effectLst/>
                <a:latin typeface="Aptos" panose="020B0004020202020204" pitchFamily="34" charset="0"/>
                <a:ea typeface="Aptos" panose="020B0004020202020204" pitchFamily="34" charset="0"/>
                <a:cs typeface="Times New Roman" panose="02020603050405020304" pitchFamily="18" charset="0"/>
              </a:rPr>
              <a:t>It has an amazing timber interior and a modern kitchen</a:t>
            </a:r>
            <a:endParaRPr lang="en-GB" sz="1200" dirty="0"/>
          </a:p>
        </p:txBody>
      </p:sp>
      <p:pic>
        <p:nvPicPr>
          <p:cNvPr id="16" name="Picture 15">
            <a:extLst>
              <a:ext uri="{FF2B5EF4-FFF2-40B4-BE49-F238E27FC236}">
                <a16:creationId xmlns:a16="http://schemas.microsoft.com/office/drawing/2014/main" id="{FAB59FEF-858A-5EFD-CD50-D7790E00C85A}"/>
              </a:ext>
            </a:extLst>
          </p:cNvPr>
          <p:cNvPicPr>
            <a:picLocks noChangeAspect="1"/>
          </p:cNvPicPr>
          <p:nvPr/>
        </p:nvPicPr>
        <p:blipFill>
          <a:blip r:embed="rId5"/>
          <a:stretch>
            <a:fillRect/>
          </a:stretch>
        </p:blipFill>
        <p:spPr>
          <a:xfrm>
            <a:off x="10190497" y="5166929"/>
            <a:ext cx="1672319" cy="1486855"/>
          </a:xfrm>
          <a:prstGeom prst="rect">
            <a:avLst/>
          </a:prstGeom>
        </p:spPr>
      </p:pic>
    </p:spTree>
    <p:extLst>
      <p:ext uri="{BB962C8B-B14F-4D97-AF65-F5344CB8AC3E}">
        <p14:creationId xmlns:p14="http://schemas.microsoft.com/office/powerpoint/2010/main" val="1192439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4EFD7-F02B-E6EA-5A22-43030E5A85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88BF6C-B9EF-04D5-016E-5116E8D79158}"/>
              </a:ext>
            </a:extLst>
          </p:cNvPr>
          <p:cNvSpPr>
            <a:spLocks noGrp="1"/>
          </p:cNvSpPr>
          <p:nvPr>
            <p:ph type="title"/>
          </p:nvPr>
        </p:nvSpPr>
        <p:spPr>
          <a:xfrm>
            <a:off x="1001495" y="1400106"/>
            <a:ext cx="6125964" cy="705241"/>
          </a:xfrm>
        </p:spPr>
        <p:txBody>
          <a:bodyPr anchor="b">
            <a:normAutofit/>
          </a:bodyPr>
          <a:lstStyle/>
          <a:p>
            <a:r>
              <a:rPr lang="en-GB" sz="2800" b="1" dirty="0"/>
              <a:t>Day 5</a:t>
            </a:r>
          </a:p>
        </p:txBody>
      </p:sp>
      <p:sp>
        <p:nvSpPr>
          <p:cNvPr id="6" name="Content Placeholder 5">
            <a:extLst>
              <a:ext uri="{FF2B5EF4-FFF2-40B4-BE49-F238E27FC236}">
                <a16:creationId xmlns:a16="http://schemas.microsoft.com/office/drawing/2014/main" id="{9E558A15-4A0F-EE69-6B49-FC99645EB458}"/>
              </a:ext>
            </a:extLst>
          </p:cNvPr>
          <p:cNvSpPr>
            <a:spLocks noGrp="1"/>
          </p:cNvSpPr>
          <p:nvPr>
            <p:ph idx="1"/>
          </p:nvPr>
        </p:nvSpPr>
        <p:spPr>
          <a:xfrm>
            <a:off x="971368" y="2711395"/>
            <a:ext cx="4114801" cy="3465568"/>
          </a:xfrm>
        </p:spPr>
        <p:txBody>
          <a:bodyPr>
            <a:normAutofit fontScale="92500"/>
          </a:bodyPr>
          <a:lstStyle/>
          <a:p>
            <a:pPr>
              <a:spcAft>
                <a:spcPts val="800"/>
              </a:spcAft>
            </a:pPr>
            <a:r>
              <a:rPr lang="en-GB" sz="1800" kern="0" dirty="0">
                <a:effectLst/>
                <a:latin typeface="Aptos Narrow" panose="020B0004020202020204" pitchFamily="34" charset="0"/>
                <a:ea typeface="Times New Roman" panose="02020603050405020304" pitchFamily="18" charset="0"/>
                <a:cs typeface="Times New Roman" panose="02020603050405020304" pitchFamily="18" charset="0"/>
              </a:rPr>
              <a:t>Pick up from hotel</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effectLst/>
                <a:latin typeface="Aptos Narrow" panose="020B0004020202020204" pitchFamily="34" charset="0"/>
                <a:ea typeface="Times New Roman" panose="02020603050405020304" pitchFamily="18" charset="0"/>
                <a:cs typeface="Times New Roman" panose="02020603050405020304" pitchFamily="18" charset="0"/>
              </a:rPr>
              <a:t>Visit to local landmark (</a:t>
            </a:r>
            <a:r>
              <a:rPr lang="en-GB" sz="1800" kern="0" dirty="0" err="1">
                <a:effectLst/>
                <a:latin typeface="Aptos Narrow" panose="020B0004020202020204" pitchFamily="34" charset="0"/>
                <a:ea typeface="Times New Roman" panose="02020603050405020304" pitchFamily="18" charset="0"/>
                <a:cs typeface="Times New Roman" panose="02020603050405020304" pitchFamily="18" charset="0"/>
              </a:rPr>
              <a:t>Bodiam</a:t>
            </a:r>
            <a:r>
              <a:rPr lang="en-GB" sz="1800" kern="0" dirty="0">
                <a:effectLst/>
                <a:latin typeface="Aptos Narrow" panose="020B0004020202020204" pitchFamily="34" charset="0"/>
                <a:ea typeface="Times New Roman" panose="02020603050405020304" pitchFamily="18" charset="0"/>
                <a:cs typeface="Times New Roman" panose="02020603050405020304" pitchFamily="18" charset="0"/>
              </a:rPr>
              <a:t> Castle)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effectLst/>
                <a:latin typeface="Aptos Narrow" panose="020B0004020202020204" pitchFamily="34" charset="0"/>
                <a:ea typeface="Times New Roman" panose="02020603050405020304" pitchFamily="18" charset="0"/>
                <a:cs typeface="Times New Roman" panose="02020603050405020304" pitchFamily="18" charset="0"/>
              </a:rPr>
              <a:t>Pub lunch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effectLst/>
                <a:latin typeface="Aptos Narrow" panose="020B0004020202020204" pitchFamily="34" charset="0"/>
                <a:ea typeface="Times New Roman" panose="02020603050405020304" pitchFamily="18" charset="0"/>
                <a:cs typeface="Times New Roman" panose="02020603050405020304" pitchFamily="18" charset="0"/>
              </a:rPr>
              <a:t>Visit cider factory</a:t>
            </a:r>
            <a:r>
              <a:rPr lang="en-GB" sz="1800" kern="100" dirty="0">
                <a:latin typeface="Aptos" panose="020B0004020202020204" pitchFamily="34" charset="0"/>
                <a:ea typeface="Times New Roman" panose="02020603050405020304" pitchFamily="18" charset="0"/>
                <a:cs typeface="Times New Roman" panose="02020603050405020304" pitchFamily="18" charset="0"/>
              </a:rPr>
              <a:t> at Nightingales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effectLst/>
                <a:latin typeface="Aptos Narrow" panose="020B0004020202020204" pitchFamily="34" charset="0"/>
                <a:ea typeface="Times New Roman" panose="02020603050405020304" pitchFamily="18" charset="0"/>
                <a:cs typeface="Times New Roman" panose="02020603050405020304" pitchFamily="18" charset="0"/>
              </a:rPr>
              <a:t>Stop at Waterworks taproom (local brewery)  for local beer sampling</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effectLst/>
                <a:latin typeface="Calibri" panose="020F0502020204030204" pitchFamily="34" charset="0"/>
                <a:ea typeface="Times New Roman" panose="02020603050405020304" pitchFamily="18" charset="0"/>
                <a:cs typeface="Times New Roman" panose="02020603050405020304" pitchFamily="18" charset="0"/>
              </a:rPr>
              <a:t>Return to hotel / overnight stay (night 5)</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GB" sz="1800" kern="0" dirty="0">
                <a:effectLst/>
                <a:latin typeface="Aptos Narrow" panose="020B0004020202020204" pitchFamily="34" charset="0"/>
                <a:ea typeface="Times New Roman" panose="02020603050405020304" pitchFamily="18" charset="0"/>
                <a:cs typeface="Times New Roman" panose="02020603050405020304" pitchFamily="18" charset="0"/>
              </a:rPr>
              <a:t>Dinner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1700" dirty="0"/>
          </a:p>
        </p:txBody>
      </p:sp>
      <p:pic>
        <p:nvPicPr>
          <p:cNvPr id="4106" name="Picture 10">
            <a:extLst>
              <a:ext uri="{FF2B5EF4-FFF2-40B4-BE49-F238E27FC236}">
                <a16:creationId xmlns:a16="http://schemas.microsoft.com/office/drawing/2014/main" id="{3F48E560-D034-B3BE-F699-398D576CF5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770" r="2" b="2"/>
          <a:stretch/>
        </p:blipFill>
        <p:spPr bwMode="auto">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a:noFill/>
          <a:extLst>
            <a:ext uri="{909E8E84-426E-40DD-AFC4-6F175D3DCCD1}">
              <a14:hiddenFill xmlns:a14="http://schemas.microsoft.com/office/drawing/2010/main">
                <a:solidFill>
                  <a:srgbClr val="FFFFFF"/>
                </a:solidFill>
              </a14:hiddenFill>
            </a:ext>
          </a:extLst>
        </p:spPr>
      </p:pic>
      <p:pic>
        <p:nvPicPr>
          <p:cNvPr id="4100" name="Picture 4" descr="Photo">
            <a:extLst>
              <a:ext uri="{FF2B5EF4-FFF2-40B4-BE49-F238E27FC236}">
                <a16:creationId xmlns:a16="http://schemas.microsoft.com/office/drawing/2014/main" id="{A3E576F2-E5DF-64EC-DFBB-9E4490683F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137" r="14207" b="-1"/>
          <a:stretch/>
        </p:blipFill>
        <p:spPr bwMode="auto">
          <a:xfrm>
            <a:off x="5398276" y="2457970"/>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08629782-443A-F6EA-1224-9210741A62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791" r="18424" b="3"/>
          <a:stretch/>
        </p:blipFill>
        <p:spPr bwMode="auto">
          <a:xfrm>
            <a:off x="7621024" y="-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a:noFill/>
          <a:extLst>
            <a:ext uri="{909E8E84-426E-40DD-AFC4-6F175D3DCCD1}">
              <a14:hiddenFill xmlns:a14="http://schemas.microsoft.com/office/drawing/2010/main">
                <a:solidFill>
                  <a:srgbClr val="FFFFFF"/>
                </a:solidFill>
              </a14:hiddenFill>
            </a:ext>
          </a:extLst>
        </p:spPr>
      </p:pic>
      <p:pic>
        <p:nvPicPr>
          <p:cNvPr id="9" name="Picture 8" descr="A logo with a wing and text&#10;&#10;Description automatically generated">
            <a:extLst>
              <a:ext uri="{FF2B5EF4-FFF2-40B4-BE49-F238E27FC236}">
                <a16:creationId xmlns:a16="http://schemas.microsoft.com/office/drawing/2014/main" id="{97B86DD1-291B-BE02-5FEC-A3EC3C6DECB6}"/>
              </a:ext>
            </a:extLst>
          </p:cNvPr>
          <p:cNvPicPr>
            <a:picLocks noChangeAspect="1"/>
          </p:cNvPicPr>
          <p:nvPr/>
        </p:nvPicPr>
        <p:blipFill rotWithShape="1">
          <a:blip r:embed="rId5">
            <a:extLst>
              <a:ext uri="{28A0092B-C50C-407E-A947-70E740481C1C}">
                <a14:useLocalDpi xmlns:a14="http://schemas.microsoft.com/office/drawing/2010/main" val="0"/>
              </a:ext>
            </a:extLst>
          </a:blip>
          <a:srcRect l="2837" t="18129" r="3222" b="22430"/>
          <a:stretch/>
        </p:blipFill>
        <p:spPr>
          <a:xfrm>
            <a:off x="45490" y="0"/>
            <a:ext cx="1573696" cy="586089"/>
          </a:xfrm>
          <a:prstGeom prst="rect">
            <a:avLst/>
          </a:prstGeom>
        </p:spPr>
      </p:pic>
      <p:pic>
        <p:nvPicPr>
          <p:cNvPr id="10" name="Picture 9" descr="A green and grey text on a black background&#10;&#10;Description automatically generated">
            <a:extLst>
              <a:ext uri="{FF2B5EF4-FFF2-40B4-BE49-F238E27FC236}">
                <a16:creationId xmlns:a16="http://schemas.microsoft.com/office/drawing/2014/main" id="{A1E2BCFC-842E-6D58-9C76-105061FCB9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89169" y="-82479"/>
            <a:ext cx="2357341" cy="375523"/>
          </a:xfrm>
          <a:prstGeom prst="rect">
            <a:avLst/>
          </a:prstGeom>
        </p:spPr>
      </p:pic>
    </p:spTree>
    <p:extLst>
      <p:ext uri="{BB962C8B-B14F-4D97-AF65-F5344CB8AC3E}">
        <p14:creationId xmlns:p14="http://schemas.microsoft.com/office/powerpoint/2010/main" val="2095330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93901-FD2C-A795-F653-54E8F8C80E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130778-6023-5E7B-6923-35D34ADC31F5}"/>
              </a:ext>
            </a:extLst>
          </p:cNvPr>
          <p:cNvSpPr>
            <a:spLocks noGrp="1"/>
          </p:cNvSpPr>
          <p:nvPr>
            <p:ph type="title"/>
          </p:nvPr>
        </p:nvSpPr>
        <p:spPr>
          <a:xfrm>
            <a:off x="720654" y="385161"/>
            <a:ext cx="10515600" cy="1325563"/>
          </a:xfrm>
        </p:spPr>
        <p:txBody>
          <a:bodyPr>
            <a:normAutofit/>
          </a:bodyPr>
          <a:lstStyle/>
          <a:p>
            <a:r>
              <a:rPr lang="en-GB" sz="2800" b="1" dirty="0"/>
              <a:t>Day 5 Visits</a:t>
            </a:r>
          </a:p>
        </p:txBody>
      </p:sp>
      <p:sp>
        <p:nvSpPr>
          <p:cNvPr id="3" name="Content Placeholder 2">
            <a:extLst>
              <a:ext uri="{FF2B5EF4-FFF2-40B4-BE49-F238E27FC236}">
                <a16:creationId xmlns:a16="http://schemas.microsoft.com/office/drawing/2014/main" id="{12C2F5D4-FD1C-FE96-45F5-A99ECEA2C12D}"/>
              </a:ext>
            </a:extLst>
          </p:cNvPr>
          <p:cNvSpPr>
            <a:spLocks noGrp="1"/>
          </p:cNvSpPr>
          <p:nvPr>
            <p:ph sz="half" idx="1"/>
          </p:nvPr>
        </p:nvSpPr>
        <p:spPr>
          <a:xfrm>
            <a:off x="720654" y="1446119"/>
            <a:ext cx="5181600" cy="4351338"/>
          </a:xfrm>
        </p:spPr>
        <p:txBody>
          <a:bodyPr>
            <a:normAutofit/>
          </a:bodyPr>
          <a:lstStyle/>
          <a:p>
            <a:pPr marL="0" indent="0">
              <a:buNone/>
            </a:pPr>
            <a:r>
              <a:rPr lang="en-GB" dirty="0" err="1"/>
              <a:t>Bodiam</a:t>
            </a:r>
            <a:r>
              <a:rPr lang="en-GB" dirty="0"/>
              <a:t> Castle</a:t>
            </a:r>
          </a:p>
          <a:p>
            <a:pPr marL="0" indent="0">
              <a:buNone/>
            </a:pPr>
            <a:r>
              <a:rPr lang="en-US" sz="1200" b="0" i="0" dirty="0" err="1">
                <a:solidFill>
                  <a:schemeClr val="tx1">
                    <a:lumMod val="65000"/>
                    <a:lumOff val="35000"/>
                  </a:schemeClr>
                </a:solidFill>
                <a:effectLst/>
                <a:highlight>
                  <a:srgbClr val="FAF8F8"/>
                </a:highlight>
                <a:latin typeface="Arial" panose="020B0604020202020204" pitchFamily="34" charset="0"/>
              </a:rPr>
              <a:t>Bodiam</a:t>
            </a:r>
            <a:r>
              <a:rPr lang="en-US" sz="1200" b="0" i="0" dirty="0">
                <a:solidFill>
                  <a:schemeClr val="tx1">
                    <a:lumMod val="65000"/>
                    <a:lumOff val="35000"/>
                  </a:schemeClr>
                </a:solidFill>
                <a:effectLst/>
                <a:highlight>
                  <a:srgbClr val="FAF8F8"/>
                </a:highlight>
                <a:latin typeface="Arial" panose="020B0604020202020204" pitchFamily="34" charset="0"/>
              </a:rPr>
              <a:t> Castle was built around 1385 by Sir Edward </a:t>
            </a:r>
            <a:r>
              <a:rPr lang="en-US" sz="1200" b="0" i="0" dirty="0" err="1">
                <a:solidFill>
                  <a:schemeClr val="tx1">
                    <a:lumMod val="65000"/>
                    <a:lumOff val="35000"/>
                  </a:schemeClr>
                </a:solidFill>
                <a:effectLst/>
                <a:highlight>
                  <a:srgbClr val="FAF8F8"/>
                </a:highlight>
                <a:latin typeface="Arial" panose="020B0604020202020204" pitchFamily="34" charset="0"/>
              </a:rPr>
              <a:t>Dallingridge</a:t>
            </a:r>
            <a:r>
              <a:rPr lang="en-US" sz="1200" b="0" i="0" dirty="0">
                <a:solidFill>
                  <a:schemeClr val="tx1">
                    <a:lumMod val="65000"/>
                    <a:lumOff val="35000"/>
                  </a:schemeClr>
                </a:solidFill>
                <a:effectLst/>
                <a:highlight>
                  <a:srgbClr val="FAF8F8"/>
                </a:highlight>
                <a:latin typeface="Arial" panose="020B0604020202020204" pitchFamily="34" charset="0"/>
              </a:rPr>
              <a:t> and his wife Elizabeth. They lived in a turbulent age, with protests and social upheaval caused by the Black Death and royal disputes that led to the Wars of the Roses.</a:t>
            </a:r>
          </a:p>
          <a:p>
            <a:pPr marL="0" indent="0">
              <a:buNone/>
            </a:pPr>
            <a:r>
              <a:rPr lang="en-US" sz="1200" b="0" i="0" dirty="0">
                <a:solidFill>
                  <a:srgbClr val="474747"/>
                </a:solidFill>
                <a:effectLst/>
                <a:highlight>
                  <a:srgbClr val="FFFFFF"/>
                </a:highlight>
                <a:latin typeface="Arial" panose="020B0604020202020204" pitchFamily="34" charset="0"/>
              </a:rPr>
              <a:t>A 14th-century moated castle near Robertsbridge in East Sussex, England, it was built with the permission of Richard II, ostensibly to defend the area against French invasion during the Hundred Years' War</a:t>
            </a:r>
            <a:endParaRPr lang="en-US" sz="1200" b="0" i="0" dirty="0">
              <a:solidFill>
                <a:schemeClr val="tx1">
                  <a:lumMod val="65000"/>
                  <a:lumOff val="35000"/>
                </a:schemeClr>
              </a:solidFill>
              <a:effectLst/>
              <a:highlight>
                <a:srgbClr val="FAF8F8"/>
              </a:highlight>
              <a:latin typeface="Arial" panose="020B0604020202020204" pitchFamily="34" charset="0"/>
            </a:endParaRPr>
          </a:p>
          <a:p>
            <a:pPr marL="0" indent="0">
              <a:buNone/>
            </a:pPr>
            <a:r>
              <a:rPr lang="en-US" sz="1200" b="0" i="0" dirty="0">
                <a:solidFill>
                  <a:schemeClr val="tx1">
                    <a:lumMod val="65000"/>
                    <a:lumOff val="35000"/>
                  </a:schemeClr>
                </a:solidFill>
                <a:effectLst/>
                <a:highlight>
                  <a:srgbClr val="FAF8F8"/>
                </a:highlight>
                <a:latin typeface="Arial" panose="020B0604020202020204" pitchFamily="34" charset="0"/>
              </a:rPr>
              <a:t>This moated castle with a ruined interior features spiral staircases, battlements and a portcullis.</a:t>
            </a:r>
          </a:p>
          <a:p>
            <a:pPr marL="0" indent="0" algn="l">
              <a:buNone/>
            </a:pPr>
            <a:r>
              <a:rPr lang="en-US" sz="1200" b="0" i="0" dirty="0">
                <a:solidFill>
                  <a:schemeClr val="tx1">
                    <a:lumMod val="65000"/>
                    <a:lumOff val="35000"/>
                  </a:schemeClr>
                </a:solidFill>
                <a:effectLst/>
                <a:highlight>
                  <a:srgbClr val="FAF8F8"/>
                </a:highlight>
                <a:latin typeface="Arial" panose="020B0604020202020204" pitchFamily="34" charset="0"/>
              </a:rPr>
              <a:t>A stone-by-stone survey undertaken in 2016 found over 800 inscriptions. Banker’s marks were the most common marks found and would have been made by those roughing out the stone for use in the external walls.</a:t>
            </a:r>
          </a:p>
          <a:p>
            <a:pPr marL="0" indent="0" algn="l">
              <a:buNone/>
            </a:pPr>
            <a:r>
              <a:rPr lang="en-US" sz="1200" b="0" i="0" dirty="0">
                <a:solidFill>
                  <a:schemeClr val="tx1">
                    <a:lumMod val="65000"/>
                    <a:lumOff val="35000"/>
                  </a:schemeClr>
                </a:solidFill>
                <a:effectLst/>
                <a:highlight>
                  <a:srgbClr val="FAF8F8"/>
                </a:highlight>
                <a:latin typeface="Arial" panose="020B0604020202020204" pitchFamily="34" charset="0"/>
              </a:rPr>
              <a:t>Marks made by fine masons are far less common and are only found in the high status areas of the castle. These would have been made by expert masons responsible for detailed carving and quality control.</a:t>
            </a:r>
          </a:p>
          <a:p>
            <a:pPr marL="0" indent="0">
              <a:buNone/>
            </a:pPr>
            <a:endParaRPr lang="en-GB" sz="1200" dirty="0"/>
          </a:p>
        </p:txBody>
      </p:sp>
      <p:sp>
        <p:nvSpPr>
          <p:cNvPr id="4" name="Content Placeholder 3">
            <a:extLst>
              <a:ext uri="{FF2B5EF4-FFF2-40B4-BE49-F238E27FC236}">
                <a16:creationId xmlns:a16="http://schemas.microsoft.com/office/drawing/2014/main" id="{C333A92D-CC82-E4EA-4FFF-DC3FFD282FE0}"/>
              </a:ext>
            </a:extLst>
          </p:cNvPr>
          <p:cNvSpPr>
            <a:spLocks noGrp="1"/>
          </p:cNvSpPr>
          <p:nvPr>
            <p:ph sz="half" idx="2"/>
          </p:nvPr>
        </p:nvSpPr>
        <p:spPr>
          <a:xfrm>
            <a:off x="6208777" y="3913855"/>
            <a:ext cx="3246120" cy="4351338"/>
          </a:xfrm>
        </p:spPr>
        <p:txBody>
          <a:bodyPr>
            <a:normAutofit/>
          </a:bodyPr>
          <a:lstStyle/>
          <a:p>
            <a:pPr marL="0" indent="0">
              <a:buNone/>
            </a:pPr>
            <a:r>
              <a:rPr lang="en-US" sz="1800" b="1" i="0" dirty="0">
                <a:effectLst/>
                <a:highlight>
                  <a:srgbClr val="FFFFFF"/>
                </a:highlight>
              </a:rPr>
              <a:t>The Rye Waterworks </a:t>
            </a:r>
            <a:endParaRPr lang="en-US" sz="1200" dirty="0">
              <a:highlight>
                <a:srgbClr val="FFFFFF"/>
              </a:highlight>
            </a:endParaRPr>
          </a:p>
          <a:p>
            <a:r>
              <a:rPr lang="en-US" sz="1200" b="0" i="0" dirty="0">
                <a:effectLst/>
                <a:highlight>
                  <a:srgbClr val="FFFFFF"/>
                </a:highlight>
              </a:rPr>
              <a:t>The first Micropub to open in South East Sussex. </a:t>
            </a:r>
          </a:p>
          <a:p>
            <a:r>
              <a:rPr lang="en-US" sz="1200" b="0" i="0" dirty="0">
                <a:effectLst/>
                <a:highlight>
                  <a:srgbClr val="FFFFFF"/>
                </a:highlight>
              </a:rPr>
              <a:t>It is situated in a building steeped with history originally a water pump house for 300 years then a soup kitchen dating from the 1890s</a:t>
            </a:r>
          </a:p>
          <a:p>
            <a:r>
              <a:rPr lang="en-US" sz="1200" b="0" i="0" dirty="0">
                <a:effectLst/>
                <a:highlight>
                  <a:srgbClr val="FFFFFF"/>
                </a:highlight>
              </a:rPr>
              <a:t>Now a family business serving eight local ales, two keg beers and twelve local ciders along with a selection of wines, gins &amp; soft drinks. </a:t>
            </a:r>
          </a:p>
        </p:txBody>
      </p:sp>
      <p:pic>
        <p:nvPicPr>
          <p:cNvPr id="8196" name="Picture 4">
            <a:extLst>
              <a:ext uri="{FF2B5EF4-FFF2-40B4-BE49-F238E27FC236}">
                <a16:creationId xmlns:a16="http://schemas.microsoft.com/office/drawing/2014/main" id="{6F3B3013-5489-C936-5BBC-66C503EDFA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733" b="26133"/>
          <a:stretch/>
        </p:blipFill>
        <p:spPr bwMode="auto">
          <a:xfrm>
            <a:off x="9761420" y="5101239"/>
            <a:ext cx="1279541" cy="1371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FFE0BA0-F9EF-15F9-6271-F46DBB17AEE0}"/>
              </a:ext>
            </a:extLst>
          </p:cNvPr>
          <p:cNvSpPr txBox="1"/>
          <p:nvPr/>
        </p:nvSpPr>
        <p:spPr>
          <a:xfrm>
            <a:off x="9403389" y="750888"/>
            <a:ext cx="2728270" cy="4431983"/>
          </a:xfrm>
          <a:prstGeom prst="rect">
            <a:avLst/>
          </a:prstGeom>
          <a:noFill/>
        </p:spPr>
        <p:txBody>
          <a:bodyPr wrap="square" rtlCol="0">
            <a:spAutoFit/>
          </a:bodyPr>
          <a:lstStyle/>
          <a:p>
            <a:r>
              <a:rPr lang="en-GB" b="1" dirty="0"/>
              <a:t>Nightingales Cider Factory</a:t>
            </a:r>
          </a:p>
          <a:p>
            <a:pPr marL="171450" indent="-171450" algn="l">
              <a:buFont typeface="Arial" panose="020B0604020202020204" pitchFamily="34" charset="0"/>
              <a:buChar char="•"/>
            </a:pPr>
            <a:r>
              <a:rPr lang="en-US" sz="1200" b="0" i="0" dirty="0">
                <a:effectLst/>
                <a:highlight>
                  <a:srgbClr val="FDFCF8"/>
                </a:highlight>
              </a:rPr>
              <a:t>The Nightingale family farm and orchards are located in </a:t>
            </a:r>
            <a:r>
              <a:rPr lang="en-US" sz="1200" b="0" i="0" dirty="0" err="1">
                <a:effectLst/>
                <a:highlight>
                  <a:srgbClr val="FDFCF8"/>
                </a:highlight>
              </a:rPr>
              <a:t>Tenterden</a:t>
            </a:r>
            <a:r>
              <a:rPr lang="en-US" sz="1200" b="0" i="0" dirty="0">
                <a:effectLst/>
                <a:highlight>
                  <a:srgbClr val="FDFCF8"/>
                </a:highlight>
              </a:rPr>
              <a:t>, Kent, the Garden of England</a:t>
            </a:r>
          </a:p>
          <a:p>
            <a:pPr marL="171450" indent="-171450" algn="l">
              <a:buFont typeface="Arial" panose="020B0604020202020204" pitchFamily="34" charset="0"/>
              <a:buChar char="•"/>
            </a:pPr>
            <a:endParaRPr lang="en-US" sz="1200" b="0" i="0" dirty="0">
              <a:effectLst/>
              <a:highlight>
                <a:srgbClr val="FDFCF8"/>
              </a:highlight>
            </a:endParaRPr>
          </a:p>
          <a:p>
            <a:pPr marL="171450" indent="-171450" algn="l">
              <a:buFont typeface="Arial" panose="020B0604020202020204" pitchFamily="34" charset="0"/>
              <a:buChar char="•"/>
            </a:pPr>
            <a:r>
              <a:rPr lang="en-US" sz="1200" b="0" i="0" dirty="0">
                <a:effectLst/>
                <a:highlight>
                  <a:srgbClr val="FDFCF8"/>
                </a:highlight>
              </a:rPr>
              <a:t>Fruit farmers since 1948. Kent is called The Garden of England. </a:t>
            </a:r>
          </a:p>
          <a:p>
            <a:pPr marL="171450" indent="-171450" algn="l">
              <a:buFont typeface="Arial" panose="020B0604020202020204" pitchFamily="34" charset="0"/>
              <a:buChar char="•"/>
            </a:pPr>
            <a:endParaRPr lang="en-US" sz="1200" b="0" i="0" dirty="0">
              <a:effectLst/>
              <a:highlight>
                <a:srgbClr val="FDFCF8"/>
              </a:highlight>
            </a:endParaRPr>
          </a:p>
          <a:p>
            <a:pPr marL="171450" indent="-171450" algn="l">
              <a:buFont typeface="Arial" panose="020B0604020202020204" pitchFamily="34" charset="0"/>
              <a:buChar char="•"/>
            </a:pPr>
            <a:r>
              <a:rPr lang="en-US" sz="1200" dirty="0">
                <a:highlight>
                  <a:srgbClr val="FDFCF8"/>
                </a:highlight>
              </a:rPr>
              <a:t>The</a:t>
            </a:r>
            <a:r>
              <a:rPr lang="en-US" sz="1200" b="0" i="0" dirty="0">
                <a:effectLst/>
                <a:highlight>
                  <a:srgbClr val="FDFCF8"/>
                </a:highlight>
              </a:rPr>
              <a:t> founder, Sam Nightingale, began making cider as a hobby under the name Gibbet Oak Cider and selling to local events. </a:t>
            </a:r>
          </a:p>
          <a:p>
            <a:pPr marL="171450" indent="-171450" algn="l">
              <a:buFont typeface="Arial" panose="020B0604020202020204" pitchFamily="34" charset="0"/>
              <a:buChar char="•"/>
            </a:pPr>
            <a:endParaRPr lang="en-US" sz="1200" b="0" i="0" dirty="0">
              <a:effectLst/>
              <a:highlight>
                <a:srgbClr val="FDFCF8"/>
              </a:highlight>
            </a:endParaRPr>
          </a:p>
          <a:p>
            <a:pPr marL="171450" indent="-171450" algn="l">
              <a:buFont typeface="Arial" panose="020B0604020202020204" pitchFamily="34" charset="0"/>
              <a:buChar char="•"/>
            </a:pPr>
            <a:r>
              <a:rPr lang="en-US" sz="1200" b="0" i="0" dirty="0">
                <a:effectLst/>
                <a:highlight>
                  <a:srgbClr val="FDFCF8"/>
                </a:highlight>
              </a:rPr>
              <a:t>His first bottled ciders were released in 2013 In 2015, Sam swapped his job in sound recording for muddy boots and overalls, and returned to the family farm to concentrate on doing what he loved.</a:t>
            </a:r>
          </a:p>
          <a:p>
            <a:r>
              <a:rPr lang="en-GB" dirty="0"/>
              <a:t> </a:t>
            </a:r>
          </a:p>
        </p:txBody>
      </p:sp>
      <p:pic>
        <p:nvPicPr>
          <p:cNvPr id="7" name="Picture 6">
            <a:extLst>
              <a:ext uri="{FF2B5EF4-FFF2-40B4-BE49-F238E27FC236}">
                <a16:creationId xmlns:a16="http://schemas.microsoft.com/office/drawing/2014/main" id="{0631A8AA-DAEF-D7A0-7BA0-AF20827D9C27}"/>
              </a:ext>
            </a:extLst>
          </p:cNvPr>
          <p:cNvPicPr>
            <a:picLocks noChangeAspect="1"/>
          </p:cNvPicPr>
          <p:nvPr/>
        </p:nvPicPr>
        <p:blipFill>
          <a:blip r:embed="rId3"/>
          <a:stretch>
            <a:fillRect/>
          </a:stretch>
        </p:blipFill>
        <p:spPr>
          <a:xfrm>
            <a:off x="6458822" y="1422228"/>
            <a:ext cx="2387999" cy="1773109"/>
          </a:xfrm>
          <a:prstGeom prst="rect">
            <a:avLst/>
          </a:prstGeom>
        </p:spPr>
      </p:pic>
      <p:pic>
        <p:nvPicPr>
          <p:cNvPr id="8200" name="Picture 8" descr="Performers in medieval costume and armour in front of Bodiam Castle">
            <a:extLst>
              <a:ext uri="{FF2B5EF4-FFF2-40B4-BE49-F238E27FC236}">
                <a16:creationId xmlns:a16="http://schemas.microsoft.com/office/drawing/2014/main" id="{3B36890E-618D-FD63-05E5-60105155EE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3486" y="5029200"/>
            <a:ext cx="2487449" cy="139827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green and grey text on a black background&#10;&#10;Description automatically generated">
            <a:extLst>
              <a:ext uri="{FF2B5EF4-FFF2-40B4-BE49-F238E27FC236}">
                <a16:creationId xmlns:a16="http://schemas.microsoft.com/office/drawing/2014/main" id="{0A040E0D-6355-7A55-6B56-037A9F3979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4747" y="-10398"/>
            <a:ext cx="2357341" cy="375523"/>
          </a:xfrm>
          <a:prstGeom prst="rect">
            <a:avLst/>
          </a:prstGeom>
        </p:spPr>
      </p:pic>
      <p:pic>
        <p:nvPicPr>
          <p:cNvPr id="9" name="Picture 8" descr="A logo with a wing and text&#10;&#10;Description automatically generated">
            <a:extLst>
              <a:ext uri="{FF2B5EF4-FFF2-40B4-BE49-F238E27FC236}">
                <a16:creationId xmlns:a16="http://schemas.microsoft.com/office/drawing/2014/main" id="{18B5351B-264A-C4FF-893C-1963C51095E6}"/>
              </a:ext>
            </a:extLst>
          </p:cNvPr>
          <p:cNvPicPr>
            <a:picLocks noChangeAspect="1"/>
          </p:cNvPicPr>
          <p:nvPr/>
        </p:nvPicPr>
        <p:blipFill rotWithShape="1">
          <a:blip r:embed="rId6">
            <a:extLst>
              <a:ext uri="{28A0092B-C50C-407E-A947-70E740481C1C}">
                <a14:useLocalDpi xmlns:a14="http://schemas.microsoft.com/office/drawing/2010/main" val="0"/>
              </a:ext>
            </a:extLst>
          </a:blip>
          <a:srcRect l="2837" t="18129" r="3222" b="22430"/>
          <a:stretch/>
        </p:blipFill>
        <p:spPr>
          <a:xfrm>
            <a:off x="45490" y="0"/>
            <a:ext cx="1573696" cy="586089"/>
          </a:xfrm>
          <a:prstGeom prst="rect">
            <a:avLst/>
          </a:prstGeom>
        </p:spPr>
      </p:pic>
    </p:spTree>
    <p:extLst>
      <p:ext uri="{BB962C8B-B14F-4D97-AF65-F5344CB8AC3E}">
        <p14:creationId xmlns:p14="http://schemas.microsoft.com/office/powerpoint/2010/main" val="1738568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31" name="Rectangle 9230">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EAA13A-AD9B-4FC5-7704-3F888F6F9B0A}"/>
              </a:ext>
            </a:extLst>
          </p:cNvPr>
          <p:cNvSpPr>
            <a:spLocks noGrp="1"/>
          </p:cNvSpPr>
          <p:nvPr>
            <p:ph type="title"/>
          </p:nvPr>
        </p:nvSpPr>
        <p:spPr>
          <a:xfrm>
            <a:off x="640080" y="329184"/>
            <a:ext cx="6894576" cy="1783080"/>
          </a:xfrm>
        </p:spPr>
        <p:txBody>
          <a:bodyPr vert="horz" lIns="91440" tIns="45720" rIns="91440" bIns="45720" rtlCol="0" anchor="b">
            <a:normAutofit/>
          </a:bodyPr>
          <a:lstStyle/>
          <a:p>
            <a:r>
              <a:rPr lang="en-US" sz="2800" b="1" dirty="0"/>
              <a:t>Day 6 </a:t>
            </a:r>
          </a:p>
        </p:txBody>
      </p:sp>
      <p:sp>
        <p:nvSpPr>
          <p:cNvPr id="923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BAB01AE-4451-79E8-67D2-ACC88E8CAD23}"/>
              </a:ext>
            </a:extLst>
          </p:cNvPr>
          <p:cNvSpPr>
            <a:spLocks noGrp="1"/>
          </p:cNvSpPr>
          <p:nvPr>
            <p:ph sz="half" idx="1"/>
          </p:nvPr>
        </p:nvSpPr>
        <p:spPr>
          <a:xfrm>
            <a:off x="640080" y="2706624"/>
            <a:ext cx="6894576" cy="3483864"/>
          </a:xfrm>
        </p:spPr>
        <p:txBody>
          <a:bodyPr vert="horz" lIns="91440" tIns="45720" rIns="91440" bIns="45720" rtlCol="0">
            <a:normAutofit/>
          </a:bodyPr>
          <a:lstStyle/>
          <a:p>
            <a:r>
              <a:rPr lang="en-US" sz="1800" dirty="0"/>
              <a:t>After breakfast, guests depart</a:t>
            </a:r>
          </a:p>
          <a:p>
            <a:r>
              <a:rPr lang="en-US" sz="1800" dirty="0"/>
              <a:t>Gift bag will be given to every guest to include wine related gifts and local food stuffs and a bottle of wine from one of the wineries</a:t>
            </a:r>
          </a:p>
          <a:p>
            <a:endParaRPr lang="en-US" sz="1800" dirty="0"/>
          </a:p>
          <a:p>
            <a:r>
              <a:rPr lang="en-US" sz="1800" dirty="0"/>
              <a:t>The Tour ends here</a:t>
            </a:r>
          </a:p>
          <a:p>
            <a:pPr marL="0"/>
            <a:endParaRPr lang="en-US" sz="2200" dirty="0"/>
          </a:p>
          <a:p>
            <a:pPr marL="0" indent="0" algn="ctr">
              <a:buNone/>
            </a:pPr>
            <a:r>
              <a:rPr lang="en-US" sz="5400" dirty="0">
                <a:solidFill>
                  <a:srgbClr val="92D050"/>
                </a:solidFill>
                <a:latin typeface="Freestyle Script" panose="030804020302050B0404" pitchFamily="66" charset="0"/>
              </a:rPr>
              <a:t>Thank you!</a:t>
            </a:r>
          </a:p>
          <a:p>
            <a:endParaRPr lang="en-US" sz="2200" dirty="0"/>
          </a:p>
          <a:p>
            <a:endParaRPr lang="en-US" sz="2200" dirty="0"/>
          </a:p>
        </p:txBody>
      </p:sp>
      <p:pic>
        <p:nvPicPr>
          <p:cNvPr id="8" name="Picture 7" descr="A red gift box with a red heart and a bottle of wine&#10;&#10;Description automatically generated">
            <a:extLst>
              <a:ext uri="{FF2B5EF4-FFF2-40B4-BE49-F238E27FC236}">
                <a16:creationId xmlns:a16="http://schemas.microsoft.com/office/drawing/2014/main" id="{4D6E6C99-E6E8-96E4-21FA-565D28E214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5963" y="329183"/>
            <a:ext cx="3429969" cy="3429969"/>
          </a:xfrm>
          <a:prstGeom prst="rect">
            <a:avLst/>
          </a:prstGeom>
        </p:spPr>
      </p:pic>
      <p:pic>
        <p:nvPicPr>
          <p:cNvPr id="9222" name="Picture 6" descr="Female guest walks inside a hotel lobby - WiT">
            <a:extLst>
              <a:ext uri="{FF2B5EF4-FFF2-40B4-BE49-F238E27FC236}">
                <a16:creationId xmlns:a16="http://schemas.microsoft.com/office/drawing/2014/main" id="{6A387965-7A11-9C6E-93F0-1263DAC91E0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63840" y="4083434"/>
            <a:ext cx="3995928" cy="216779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logo with a wing and text&#10;&#10;Description automatically generated">
            <a:extLst>
              <a:ext uri="{FF2B5EF4-FFF2-40B4-BE49-F238E27FC236}">
                <a16:creationId xmlns:a16="http://schemas.microsoft.com/office/drawing/2014/main" id="{16B83F46-DE3A-7FD3-4A7D-74196F1C1501}"/>
              </a:ext>
            </a:extLst>
          </p:cNvPr>
          <p:cNvPicPr>
            <a:picLocks noChangeAspect="1"/>
          </p:cNvPicPr>
          <p:nvPr/>
        </p:nvPicPr>
        <p:blipFill rotWithShape="1">
          <a:blip r:embed="rId4">
            <a:extLst>
              <a:ext uri="{28A0092B-C50C-407E-A947-70E740481C1C}">
                <a14:useLocalDpi xmlns:a14="http://schemas.microsoft.com/office/drawing/2010/main" val="0"/>
              </a:ext>
            </a:extLst>
          </a:blip>
          <a:srcRect l="2837" t="18129" r="3222" b="22430"/>
          <a:stretch/>
        </p:blipFill>
        <p:spPr>
          <a:xfrm>
            <a:off x="45490" y="0"/>
            <a:ext cx="1573696" cy="586089"/>
          </a:xfrm>
          <a:prstGeom prst="rect">
            <a:avLst/>
          </a:prstGeom>
        </p:spPr>
      </p:pic>
      <p:pic>
        <p:nvPicPr>
          <p:cNvPr id="9" name="Picture 8" descr="A green and grey text on a black background&#10;&#10;Description automatically generated">
            <a:extLst>
              <a:ext uri="{FF2B5EF4-FFF2-40B4-BE49-F238E27FC236}">
                <a16:creationId xmlns:a16="http://schemas.microsoft.com/office/drawing/2014/main" id="{4794080F-AAD2-B5D8-25FF-AAC0B7CC06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97729" y="-46340"/>
            <a:ext cx="2357341" cy="375523"/>
          </a:xfrm>
          <a:prstGeom prst="rect">
            <a:avLst/>
          </a:prstGeom>
        </p:spPr>
      </p:pic>
    </p:spTree>
    <p:extLst>
      <p:ext uri="{BB962C8B-B14F-4D97-AF65-F5344CB8AC3E}">
        <p14:creationId xmlns:p14="http://schemas.microsoft.com/office/powerpoint/2010/main" val="1186022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2887F-5F19-E101-04D7-3046AA1EF86C}"/>
              </a:ext>
            </a:extLst>
          </p:cNvPr>
          <p:cNvSpPr>
            <a:spLocks noGrp="1"/>
          </p:cNvSpPr>
          <p:nvPr>
            <p:ph type="title"/>
          </p:nvPr>
        </p:nvSpPr>
        <p:spPr/>
        <p:txBody>
          <a:bodyPr/>
          <a:lstStyle/>
          <a:p>
            <a:r>
              <a:rPr lang="en-GB" dirty="0"/>
              <a:t>Prices </a:t>
            </a:r>
          </a:p>
        </p:txBody>
      </p:sp>
      <p:sp>
        <p:nvSpPr>
          <p:cNvPr id="3" name="Text Placeholder 2">
            <a:extLst>
              <a:ext uri="{FF2B5EF4-FFF2-40B4-BE49-F238E27FC236}">
                <a16:creationId xmlns:a16="http://schemas.microsoft.com/office/drawing/2014/main" id="{2C1088EF-C282-B6D3-012F-436BE072B8BF}"/>
              </a:ext>
            </a:extLst>
          </p:cNvPr>
          <p:cNvSpPr>
            <a:spLocks noGrp="1"/>
          </p:cNvSpPr>
          <p:nvPr>
            <p:ph type="body" idx="1"/>
          </p:nvPr>
        </p:nvSpPr>
        <p:spPr>
          <a:xfrm>
            <a:off x="927100" y="1269207"/>
            <a:ext cx="5157787" cy="823912"/>
          </a:xfrm>
        </p:spPr>
        <p:txBody>
          <a:bodyPr/>
          <a:lstStyle/>
          <a:p>
            <a:r>
              <a:rPr lang="en-GB" dirty="0"/>
              <a:t>Option 1:  3 nights </a:t>
            </a:r>
          </a:p>
        </p:txBody>
      </p:sp>
      <p:sp>
        <p:nvSpPr>
          <p:cNvPr id="4" name="Content Placeholder 3">
            <a:extLst>
              <a:ext uri="{FF2B5EF4-FFF2-40B4-BE49-F238E27FC236}">
                <a16:creationId xmlns:a16="http://schemas.microsoft.com/office/drawing/2014/main" id="{791896A7-6130-1D22-AD7D-33529BF3F1C1}"/>
              </a:ext>
            </a:extLst>
          </p:cNvPr>
          <p:cNvSpPr>
            <a:spLocks noGrp="1"/>
          </p:cNvSpPr>
          <p:nvPr>
            <p:ph sz="half" idx="2"/>
          </p:nvPr>
        </p:nvSpPr>
        <p:spPr>
          <a:xfrm>
            <a:off x="836612" y="2156746"/>
            <a:ext cx="5656655" cy="3356229"/>
          </a:xfrm>
        </p:spPr>
        <p:txBody>
          <a:bodyPr>
            <a:normAutofit/>
          </a:bodyPr>
          <a:lstStyle/>
          <a:p>
            <a:r>
              <a:rPr lang="en-GB" sz="1900" dirty="0"/>
              <a:t>3 nights at the hotel (breakfast included) </a:t>
            </a:r>
          </a:p>
          <a:p>
            <a:r>
              <a:rPr lang="en-GB" sz="1900" dirty="0"/>
              <a:t>Lunch and Dinner every day </a:t>
            </a:r>
          </a:p>
          <a:p>
            <a:r>
              <a:rPr lang="en-GB" sz="1900" dirty="0"/>
              <a:t>Transport to and from hotel for all visits </a:t>
            </a:r>
          </a:p>
          <a:p>
            <a:r>
              <a:rPr lang="en-GB" sz="1900" dirty="0"/>
              <a:t>Gift bag </a:t>
            </a:r>
          </a:p>
          <a:p>
            <a:r>
              <a:rPr lang="en-GB" sz="1900" dirty="0"/>
              <a:t>Tours and Tastings </a:t>
            </a:r>
          </a:p>
          <a:p>
            <a:r>
              <a:rPr lang="en-GB" sz="1900" b="1" i="0" u="none" strike="noStrike" dirty="0">
                <a:solidFill>
                  <a:srgbClr val="000000"/>
                </a:solidFill>
                <a:effectLst/>
                <a:latin typeface="Aptos Narrow" panose="020B0004020202020204" pitchFamily="34" charset="0"/>
              </a:rPr>
              <a:t>Prices between:   £2062 – 2248 / US $2676 - 2920</a:t>
            </a:r>
          </a:p>
          <a:p>
            <a:endParaRPr lang="en-GB" sz="1900" b="0" i="0" u="none" strike="noStrike" dirty="0">
              <a:solidFill>
                <a:srgbClr val="000000"/>
              </a:solidFill>
              <a:effectLst/>
              <a:latin typeface="Aptos Narrow" panose="020B0004020202020204" pitchFamily="34" charset="0"/>
            </a:endParaRPr>
          </a:p>
          <a:p>
            <a:pPr marL="0" indent="0">
              <a:buNone/>
            </a:pPr>
            <a:r>
              <a:rPr lang="en-GB" dirty="0"/>
              <a:t> </a:t>
            </a:r>
          </a:p>
        </p:txBody>
      </p:sp>
      <p:sp>
        <p:nvSpPr>
          <p:cNvPr id="5" name="Text Placeholder 4">
            <a:extLst>
              <a:ext uri="{FF2B5EF4-FFF2-40B4-BE49-F238E27FC236}">
                <a16:creationId xmlns:a16="http://schemas.microsoft.com/office/drawing/2014/main" id="{8E9C9372-A504-78D4-9CEB-8B5811E0E00B}"/>
              </a:ext>
            </a:extLst>
          </p:cNvPr>
          <p:cNvSpPr>
            <a:spLocks noGrp="1"/>
          </p:cNvSpPr>
          <p:nvPr>
            <p:ph type="body" sz="quarter" idx="3"/>
          </p:nvPr>
        </p:nvSpPr>
        <p:spPr>
          <a:xfrm>
            <a:off x="6729563" y="1099805"/>
            <a:ext cx="5183188" cy="823912"/>
          </a:xfrm>
        </p:spPr>
        <p:txBody>
          <a:bodyPr/>
          <a:lstStyle/>
          <a:p>
            <a:r>
              <a:rPr lang="en-GB" dirty="0"/>
              <a:t>Option 2: 5 nights</a:t>
            </a:r>
          </a:p>
        </p:txBody>
      </p:sp>
      <p:sp>
        <p:nvSpPr>
          <p:cNvPr id="6" name="Content Placeholder 5">
            <a:extLst>
              <a:ext uri="{FF2B5EF4-FFF2-40B4-BE49-F238E27FC236}">
                <a16:creationId xmlns:a16="http://schemas.microsoft.com/office/drawing/2014/main" id="{D1F3E221-8581-23BF-C7C9-7E3644AAA222}"/>
              </a:ext>
            </a:extLst>
          </p:cNvPr>
          <p:cNvSpPr>
            <a:spLocks noGrp="1"/>
          </p:cNvSpPr>
          <p:nvPr>
            <p:ph sz="quarter" idx="4"/>
          </p:nvPr>
        </p:nvSpPr>
        <p:spPr>
          <a:xfrm>
            <a:off x="6585144" y="2131390"/>
            <a:ext cx="5784941" cy="2953893"/>
          </a:xfrm>
        </p:spPr>
        <p:txBody>
          <a:bodyPr>
            <a:normAutofit/>
          </a:bodyPr>
          <a:lstStyle/>
          <a:p>
            <a:r>
              <a:rPr lang="en-GB" sz="1900" dirty="0"/>
              <a:t>5 nights at the hotel (breakfast included) </a:t>
            </a:r>
          </a:p>
          <a:p>
            <a:r>
              <a:rPr lang="en-GB" sz="1900" dirty="0"/>
              <a:t>Lunch and Dinner every day </a:t>
            </a:r>
          </a:p>
          <a:p>
            <a:r>
              <a:rPr lang="en-GB" sz="1900" dirty="0"/>
              <a:t>Transport to and from hotel for all visits </a:t>
            </a:r>
          </a:p>
          <a:p>
            <a:r>
              <a:rPr lang="en-GB" sz="1900" dirty="0"/>
              <a:t>Gift bag </a:t>
            </a:r>
          </a:p>
          <a:p>
            <a:r>
              <a:rPr lang="en-GB" sz="1900" dirty="0"/>
              <a:t>Tours and Tastings </a:t>
            </a:r>
          </a:p>
          <a:p>
            <a:r>
              <a:rPr lang="en-GB" sz="1900" b="1" i="0" u="none" strike="noStrike" dirty="0">
                <a:solidFill>
                  <a:srgbClr val="000000"/>
                </a:solidFill>
                <a:effectLst/>
                <a:latin typeface="Aptos Narrow" panose="020B0004020202020204" pitchFamily="34" charset="0"/>
              </a:rPr>
              <a:t>Prices between: £ 2879-  3224/   US$ 3739 - 4188</a:t>
            </a:r>
          </a:p>
          <a:p>
            <a:endParaRPr lang="en-GB" dirty="0"/>
          </a:p>
        </p:txBody>
      </p:sp>
      <p:sp>
        <p:nvSpPr>
          <p:cNvPr id="7" name="TextBox 6">
            <a:extLst>
              <a:ext uri="{FF2B5EF4-FFF2-40B4-BE49-F238E27FC236}">
                <a16:creationId xmlns:a16="http://schemas.microsoft.com/office/drawing/2014/main" id="{DF4F1711-398B-8FEF-E45C-F399D94C19EB}"/>
              </a:ext>
            </a:extLst>
          </p:cNvPr>
          <p:cNvSpPr txBox="1"/>
          <p:nvPr/>
        </p:nvSpPr>
        <p:spPr>
          <a:xfrm>
            <a:off x="816085" y="5148072"/>
            <a:ext cx="10356628" cy="1477328"/>
          </a:xfrm>
          <a:prstGeom prst="rect">
            <a:avLst/>
          </a:prstGeom>
          <a:solidFill>
            <a:srgbClr val="C0E399"/>
          </a:solidFill>
        </p:spPr>
        <p:txBody>
          <a:bodyPr wrap="square" rtlCol="0">
            <a:spAutoFit/>
          </a:bodyPr>
          <a:lstStyle/>
          <a:p>
            <a:r>
              <a:rPr lang="en-GB" dirty="0"/>
              <a:t>Prices quoted are per person </a:t>
            </a:r>
          </a:p>
          <a:p>
            <a:r>
              <a:rPr lang="en-GB" dirty="0"/>
              <a:t>Prices depend on time of year (based on a late May / early June 2025 dates)</a:t>
            </a:r>
          </a:p>
          <a:p>
            <a:r>
              <a:rPr lang="en-GB" dirty="0"/>
              <a:t>Prices also depend on size of party –minimum size 10 people</a:t>
            </a:r>
          </a:p>
          <a:p>
            <a:r>
              <a:rPr lang="en-GB" dirty="0"/>
              <a:t>Exchange rate at time of proposal  £0.78 to US$ 1 </a:t>
            </a:r>
          </a:p>
          <a:p>
            <a:r>
              <a:rPr lang="en-GB" dirty="0"/>
              <a:t>Does not include any spa treatments at hotel –at guest’s own cost </a:t>
            </a:r>
          </a:p>
        </p:txBody>
      </p:sp>
      <p:pic>
        <p:nvPicPr>
          <p:cNvPr id="8" name="Picture 7" descr="A logo with a wing and text&#10;&#10;Description automatically generated">
            <a:extLst>
              <a:ext uri="{FF2B5EF4-FFF2-40B4-BE49-F238E27FC236}">
                <a16:creationId xmlns:a16="http://schemas.microsoft.com/office/drawing/2014/main" id="{D22FDE2A-2A85-DF7C-61F5-54E65A2BEEE5}"/>
              </a:ext>
            </a:extLst>
          </p:cNvPr>
          <p:cNvPicPr>
            <a:picLocks noChangeAspect="1"/>
          </p:cNvPicPr>
          <p:nvPr/>
        </p:nvPicPr>
        <p:blipFill rotWithShape="1">
          <a:blip r:embed="rId2">
            <a:extLst>
              <a:ext uri="{28A0092B-C50C-407E-A947-70E740481C1C}">
                <a14:useLocalDpi xmlns:a14="http://schemas.microsoft.com/office/drawing/2010/main" val="0"/>
              </a:ext>
            </a:extLst>
          </a:blip>
          <a:srcRect l="2837" t="18129" r="3222" b="22430"/>
          <a:stretch/>
        </p:blipFill>
        <p:spPr>
          <a:xfrm>
            <a:off x="45490" y="0"/>
            <a:ext cx="1573696" cy="586089"/>
          </a:xfrm>
          <a:prstGeom prst="rect">
            <a:avLst/>
          </a:prstGeom>
        </p:spPr>
      </p:pic>
      <p:pic>
        <p:nvPicPr>
          <p:cNvPr id="9" name="Picture 8" descr="A green and grey text on a black background&#10;&#10;Description automatically generated">
            <a:extLst>
              <a:ext uri="{FF2B5EF4-FFF2-40B4-BE49-F238E27FC236}">
                <a16:creationId xmlns:a16="http://schemas.microsoft.com/office/drawing/2014/main" id="{8C15AD18-498F-F020-C6DC-570DCBFC6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8107" y="13789"/>
            <a:ext cx="2357341" cy="375523"/>
          </a:xfrm>
          <a:prstGeom prst="rect">
            <a:avLst/>
          </a:prstGeom>
        </p:spPr>
      </p:pic>
    </p:spTree>
    <p:extLst>
      <p:ext uri="{BB962C8B-B14F-4D97-AF65-F5344CB8AC3E}">
        <p14:creationId xmlns:p14="http://schemas.microsoft.com/office/powerpoint/2010/main" val="3429978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EEA62-B464-1592-30D7-CD6FE00A014B}"/>
              </a:ext>
            </a:extLst>
          </p:cNvPr>
          <p:cNvSpPr>
            <a:spLocks noGrp="1"/>
          </p:cNvSpPr>
          <p:nvPr>
            <p:ph type="title"/>
          </p:nvPr>
        </p:nvSpPr>
        <p:spPr/>
        <p:txBody>
          <a:bodyPr/>
          <a:lstStyle/>
          <a:p>
            <a:r>
              <a:rPr lang="en-GB" dirty="0"/>
              <a:t>Terms and Conditions </a:t>
            </a:r>
          </a:p>
        </p:txBody>
      </p:sp>
      <p:sp>
        <p:nvSpPr>
          <p:cNvPr id="3" name="Content Placeholder 2">
            <a:extLst>
              <a:ext uri="{FF2B5EF4-FFF2-40B4-BE49-F238E27FC236}">
                <a16:creationId xmlns:a16="http://schemas.microsoft.com/office/drawing/2014/main" id="{89A90100-9BFD-F313-CC60-5324BACC0227}"/>
              </a:ext>
            </a:extLst>
          </p:cNvPr>
          <p:cNvSpPr>
            <a:spLocks noGrp="1"/>
          </p:cNvSpPr>
          <p:nvPr>
            <p:ph idx="1"/>
          </p:nvPr>
        </p:nvSpPr>
        <p:spPr/>
        <p:txBody>
          <a:bodyPr/>
          <a:lstStyle/>
          <a:p>
            <a:r>
              <a:rPr lang="en-GB" dirty="0"/>
              <a:t>See attached </a:t>
            </a:r>
            <a:r>
              <a:rPr lang="en-GB"/>
              <a:t>Word document </a:t>
            </a:r>
            <a:endParaRPr lang="en-GB" dirty="0"/>
          </a:p>
        </p:txBody>
      </p:sp>
    </p:spTree>
    <p:extLst>
      <p:ext uri="{BB962C8B-B14F-4D97-AF65-F5344CB8AC3E}">
        <p14:creationId xmlns:p14="http://schemas.microsoft.com/office/powerpoint/2010/main" val="1697291208"/>
      </p:ext>
    </p:extLst>
  </p:cSld>
  <p:clrMapOvr>
    <a:masterClrMapping/>
  </p:clrMapOvr>
</p:sld>
</file>

<file path=ppt/theme/theme1.xml><?xml version="1.0" encoding="utf-8"?>
<a:theme xmlns:a="http://schemas.openxmlformats.org/drawingml/2006/main" name="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3355</Words>
  <Application>Microsoft Office PowerPoint</Application>
  <PresentationFormat>Widescreen</PresentationFormat>
  <Paragraphs>301</Paragraphs>
  <Slides>24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Aptos</vt:lpstr>
      <vt:lpstr>Aptos Display</vt:lpstr>
      <vt:lpstr>Aptos Narrow</vt:lpstr>
      <vt:lpstr>Arial</vt:lpstr>
      <vt:lpstr>Calibri</vt:lpstr>
      <vt:lpstr>Freestyle Script</vt:lpstr>
      <vt:lpstr>FuturaStd-Book</vt:lpstr>
      <vt:lpstr>Google Sans</vt:lpstr>
      <vt:lpstr>Symbol</vt:lpstr>
      <vt:lpstr>Times New Roman</vt:lpstr>
      <vt:lpstr>Office Theme</vt:lpstr>
      <vt:lpstr>English Winery Tours </vt:lpstr>
      <vt:lpstr>Background</vt:lpstr>
      <vt:lpstr>Proposal for English Winery Tour</vt:lpstr>
      <vt:lpstr>Option 1: 3 nights </vt:lpstr>
      <vt:lpstr>Day 1 </vt:lpstr>
      <vt:lpstr>Day 1 Wineries and Vineyards </vt:lpstr>
      <vt:lpstr>Day 1 </vt:lpstr>
      <vt:lpstr>Day 2  </vt:lpstr>
      <vt:lpstr>Day 2 Wineries and Vineyards </vt:lpstr>
      <vt:lpstr>Day 3</vt:lpstr>
      <vt:lpstr>Day 3 Visits</vt:lpstr>
      <vt:lpstr>Day 4 </vt:lpstr>
      <vt:lpstr>Option 2: 5 nights </vt:lpstr>
      <vt:lpstr>Day 1 </vt:lpstr>
      <vt:lpstr>Day 2</vt:lpstr>
      <vt:lpstr>Day 3 </vt:lpstr>
      <vt:lpstr>Day 3 Wineries and Vineyards </vt:lpstr>
      <vt:lpstr>Day 4  </vt:lpstr>
      <vt:lpstr>Day 4 Wineries and Vineyards </vt:lpstr>
      <vt:lpstr>Day 5</vt:lpstr>
      <vt:lpstr>Day 5 Visits</vt:lpstr>
      <vt:lpstr>Day 6 </vt:lpstr>
      <vt:lpstr>Prices </vt:lpstr>
      <vt:lpstr>Terms and Conditions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Penny Heyes</dc:creator>
  <cp:lastModifiedBy>Penny Heyes</cp:lastModifiedBy>
  <cp:revision>2</cp:revision>
  <dcterms:created xsi:type="dcterms:W3CDTF">2024-08-05T11:30:53Z</dcterms:created>
  <dcterms:modified xsi:type="dcterms:W3CDTF">2025-03-14T17:20:33Z</dcterms:modified>
</cp:coreProperties>
</file>